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8" r:id="rId3"/>
    <p:sldId id="257" r:id="rId4"/>
    <p:sldId id="267" r:id="rId5"/>
    <p:sldId id="260" r:id="rId6"/>
    <p:sldId id="263" r:id="rId8"/>
    <p:sldId id="261" r:id="rId9"/>
    <p:sldId id="262" r:id="rId10"/>
    <p:sldId id="266" r:id="rId11"/>
    <p:sldId id="264"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300"/>
              <a:t>A two day work shop on designing the phase locked loop using </a:t>
            </a:r>
            <a:br>
              <a:rPr lang="en-IN" altLang="en-US" sz="2300"/>
            </a:br>
            <a:r>
              <a:rPr lang="en-IN" altLang="en-US" sz="2300"/>
              <a:t>sky130nm -techology</a:t>
            </a:r>
            <a:endParaRPr lang="en-IN" altLang="en-US" sz="2300"/>
          </a:p>
        </p:txBody>
      </p:sp>
      <p:pic>
        <p:nvPicPr>
          <p:cNvPr id="4" name="Content Placeholder 3"/>
          <p:cNvPicPr>
            <a:picLocks noChangeAspect="1"/>
          </p:cNvPicPr>
          <p:nvPr>
            <p:ph idx="1"/>
          </p:nvPr>
        </p:nvPicPr>
        <p:blipFill>
          <a:blip r:embed="rId1"/>
          <a:stretch>
            <a:fillRect/>
          </a:stretch>
        </p:blipFill>
        <p:spPr>
          <a:xfrm>
            <a:off x="3185795" y="2252980"/>
            <a:ext cx="5819775" cy="32194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TOOL SETUP</a:t>
            </a:r>
            <a:endParaRPr lang="en-IN" altLang="en-US"/>
          </a:p>
        </p:txBody>
      </p:sp>
      <p:sp>
        <p:nvSpPr>
          <p:cNvPr id="3" name="Content Placeholder 2"/>
          <p:cNvSpPr>
            <a:spLocks noGrp="1"/>
          </p:cNvSpPr>
          <p:nvPr>
            <p:ph idx="1"/>
          </p:nvPr>
        </p:nvSpPr>
        <p:spPr>
          <a:xfrm>
            <a:off x="609600" y="1922145"/>
            <a:ext cx="10972800" cy="4525963"/>
          </a:xfrm>
        </p:spPr>
        <p:txBody>
          <a:bodyPr/>
          <a:p>
            <a:pPr>
              <a:buFont typeface="Wingdings" panose="05000000000000000000" charset="0"/>
              <a:buChar char="q"/>
            </a:pPr>
            <a:r>
              <a:rPr lang="en-IN" altLang="en-US" sz="1800" b="1" u="sng"/>
              <a:t>npsice software </a:t>
            </a:r>
            <a:r>
              <a:rPr lang="en-IN" altLang="en-US" sz="1800"/>
              <a:t> for transistor level circuit simulation</a:t>
            </a:r>
            <a:endParaRPr lang="en-IN" altLang="en-US" sz="1800"/>
          </a:p>
          <a:p>
            <a:pPr lvl="1">
              <a:buFont typeface="Wingdings" panose="05000000000000000000" charset="0"/>
              <a:buChar char="q"/>
            </a:pPr>
            <a:r>
              <a:rPr lang="en-IN" altLang="en-US" sz="1800"/>
              <a:t>command to install ngspice: sudo apt-get install ngspice</a:t>
            </a:r>
            <a:endParaRPr lang="en-IN" altLang="en-US" sz="1800"/>
          </a:p>
          <a:p>
            <a:pPr lvl="1">
              <a:buFont typeface="Wingdings" panose="05000000000000000000" charset="0"/>
              <a:buChar char="q"/>
            </a:pPr>
            <a:r>
              <a:rPr lang="en-IN" altLang="en-US" sz="1800"/>
              <a:t>ngspice directly simulates the circuit file and plots the outputs.</a:t>
            </a:r>
            <a:endParaRPr lang="en-IN" altLang="en-US" sz="1800"/>
          </a:p>
          <a:p>
            <a:pPr lvl="1">
              <a:buFont typeface="Wingdings" panose="05000000000000000000" charset="0"/>
              <a:buChar char="q"/>
            </a:pPr>
            <a:r>
              <a:rPr lang="en-IN" altLang="en-US" sz="1800"/>
              <a:t>we need to download the sky130 primitive libraries considering the fact that PLL is designed for sky130nm mode</a:t>
            </a:r>
            <a:endParaRPr lang="en-IN" altLang="en-US" sz="1800"/>
          </a:p>
          <a:p>
            <a:pPr lvl="1">
              <a:buFont typeface="Wingdings" panose="05000000000000000000" charset="0"/>
              <a:buChar char="q"/>
            </a:pPr>
            <a:r>
              <a:rPr lang="en-IN" altLang="en-US" sz="1800"/>
              <a:t>to run the file type: </a:t>
            </a:r>
            <a:r>
              <a:rPr lang="en-IN" altLang="en-US" sz="1800" b="1"/>
              <a:t>ngspice &lt;circuit_file_name&gt;</a:t>
            </a:r>
            <a:endParaRPr lang="en-IN" altLang="en-US" sz="1800" b="1"/>
          </a:p>
          <a:p>
            <a:pPr>
              <a:buNone/>
            </a:pPr>
            <a:r>
              <a:rPr lang="en-IN" altLang="en-US" sz="1800"/>
              <a:t> </a:t>
            </a:r>
            <a:endParaRPr lang="en-IN" altLang="en-US" sz="1800"/>
          </a:p>
          <a:p>
            <a:pPr>
              <a:buFont typeface="Wingdings" panose="05000000000000000000" charset="0"/>
              <a:buChar char="q"/>
            </a:pPr>
            <a:r>
              <a:rPr lang="en-IN" altLang="en-US" sz="1800" b="1" u="sng"/>
              <a:t>magic software</a:t>
            </a:r>
            <a:r>
              <a:rPr lang="en-IN" altLang="en-US" sz="1800"/>
              <a:t> is for layout design and parasitics extraction</a:t>
            </a:r>
            <a:endParaRPr lang="en-IN" altLang="en-US" sz="1800"/>
          </a:p>
          <a:p>
            <a:pPr lvl="1">
              <a:buFont typeface="Wingdings" panose="05000000000000000000" charset="0"/>
              <a:buChar char="q"/>
            </a:pPr>
            <a:r>
              <a:rPr lang="en-IN" altLang="en-US" sz="1800"/>
              <a:t>here we can modify and we can also extract the parasitics, GDS write features</a:t>
            </a:r>
            <a:endParaRPr lang="en-IN" altLang="en-US" sz="1800"/>
          </a:p>
          <a:p>
            <a:pPr lvl="1">
              <a:buFont typeface="Wingdings" panose="05000000000000000000" charset="0"/>
              <a:buChar char="q"/>
            </a:pPr>
            <a:r>
              <a:rPr lang="en-IN" altLang="en-US" sz="1800"/>
              <a:t>we need the technology file for 130nm mode</a:t>
            </a:r>
            <a:endParaRPr lang="en-IN" altLang="en-US" sz="1800"/>
          </a:p>
          <a:p>
            <a:pPr lvl="1">
              <a:buFont typeface="Wingdings" panose="05000000000000000000" charset="0"/>
              <a:buChar char="q"/>
            </a:pPr>
            <a:r>
              <a:rPr lang="en-IN" altLang="en-US" sz="1800"/>
              <a:t>to run the file type: </a:t>
            </a:r>
            <a:r>
              <a:rPr lang="en-IN" altLang="en-US" sz="1800" b="1"/>
              <a:t>magic -T  &lt;technology_file_from_pdk&gt; &lt;circuit_file_name&gt;</a:t>
            </a:r>
            <a:endParaRPr lang="en-IN" altLang="en-US" sz="1800" b="1"/>
          </a:p>
          <a:p>
            <a:pPr lvl="1">
              <a:buFont typeface="Wingdings" panose="05000000000000000000" charset="0"/>
              <a:buChar char="q"/>
            </a:pPr>
            <a:endParaRPr lang="en-IN" altLang="en-US" sz="1540"/>
          </a:p>
          <a:p>
            <a:pPr lvl="1">
              <a:buFont typeface="Wingdings" panose="05000000000000000000" charset="0"/>
              <a:buChar char="q"/>
            </a:pPr>
            <a:endParaRPr lang="en-IN" altLang="en-US" sz="1540"/>
          </a:p>
          <a:p>
            <a:pPr marL="457200" lvl="1" indent="0">
              <a:buFont typeface="Wingdings" panose="05000000000000000000" charset="0"/>
              <a:buNone/>
            </a:pPr>
            <a:endParaRPr lang="en-IN" altLang="en-US" sz="154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DEVELOPMENT FLOW</a:t>
            </a:r>
            <a:endParaRPr lang="en-IN" altLang="en-US"/>
          </a:p>
        </p:txBody>
      </p:sp>
      <p:sp>
        <p:nvSpPr>
          <p:cNvPr id="3" name="Content Placeholder 2"/>
          <p:cNvSpPr>
            <a:spLocks noGrp="1"/>
          </p:cNvSpPr>
          <p:nvPr>
            <p:ph idx="1"/>
          </p:nvPr>
        </p:nvSpPr>
        <p:spPr>
          <a:xfrm>
            <a:off x="609600" y="2009775"/>
            <a:ext cx="10972800" cy="4525963"/>
          </a:xfrm>
        </p:spPr>
        <p:txBody>
          <a:bodyPr/>
          <a:p>
            <a:pPr>
              <a:buFont typeface="Wingdings" panose="05000000000000000000" charset="0"/>
              <a:buChar char="q"/>
            </a:pPr>
            <a:r>
              <a:rPr lang="en-IN" altLang="en-US" sz="1800"/>
              <a:t>specifications: mentioned by the client</a:t>
            </a:r>
            <a:endParaRPr lang="en-IN" altLang="en-US" sz="1800"/>
          </a:p>
          <a:p>
            <a:pPr>
              <a:buFont typeface="Wingdings" panose="05000000000000000000" charset="0"/>
              <a:buChar char="q"/>
            </a:pPr>
            <a:r>
              <a:rPr lang="en-IN" altLang="en-US" sz="1800"/>
              <a:t>spice-circuit level design: designing the circuit which is satisfying the specification mentioned by the client</a:t>
            </a:r>
            <a:endParaRPr lang="en-IN" altLang="en-US" sz="1800"/>
          </a:p>
          <a:p>
            <a:pPr>
              <a:buFont typeface="Wingdings" panose="05000000000000000000" charset="0"/>
              <a:buChar char="q"/>
            </a:pPr>
            <a:r>
              <a:rPr lang="en-IN" altLang="en-US" sz="1800"/>
              <a:t>pre layout simulations:checking the subcircuit level outputs and interconnecting them</a:t>
            </a:r>
            <a:endParaRPr lang="en-IN" altLang="en-US" sz="1800"/>
          </a:p>
          <a:p>
            <a:pPr>
              <a:buFont typeface="Wingdings" panose="05000000000000000000" charset="0"/>
              <a:buChar char="q"/>
            </a:pPr>
            <a:r>
              <a:rPr lang="en-IN" altLang="en-US" sz="1800"/>
              <a:t>layout development: developing the layout by satisfying the design rules </a:t>
            </a:r>
            <a:endParaRPr lang="en-IN" altLang="en-US" sz="1800"/>
          </a:p>
          <a:p>
            <a:pPr>
              <a:buFont typeface="Wingdings" panose="05000000000000000000" charset="0"/>
              <a:buChar char="q"/>
            </a:pPr>
            <a:r>
              <a:rPr lang="en-IN" altLang="en-US" sz="1800"/>
              <a:t>parasitics extraction: in order to achieve the original behaviour of the design we need to simulate the design with parasitics , so here we are extracting the parasitics</a:t>
            </a:r>
            <a:endParaRPr lang="en-IN" altLang="en-US" sz="1800"/>
          </a:p>
          <a:p>
            <a:pPr>
              <a:buFont typeface="Wingdings" panose="05000000000000000000" charset="0"/>
              <a:buChar char="q"/>
            </a:pPr>
            <a:r>
              <a:rPr lang="en-IN" altLang="en-US" sz="1800"/>
              <a:t>post layout simulation: checking out design performance over the designed layout</a:t>
            </a:r>
            <a:endParaRPr lang="en-IN" altLang="en-US" sz="1800"/>
          </a:p>
          <a:p>
            <a:pPr marL="0" indent="0">
              <a:buFont typeface="Wingdings" panose="05000000000000000000" charset="0"/>
              <a:buNone/>
            </a:pPr>
            <a:r>
              <a:rPr lang="en-IN" altLang="en-US" sz="1800" b="1" u="sng"/>
              <a:t>Note:</a:t>
            </a:r>
            <a:r>
              <a:rPr lang="en-IN" altLang="en-US" sz="1800"/>
              <a:t> we need to do a lot of changes in the individual steps in order to meet the specifications</a:t>
            </a:r>
            <a:endParaRPr lang="en-IN" altLang="en-US"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PDK’S AND SPECIFICATIONS</a:t>
            </a:r>
            <a:endParaRPr lang="en-IN" altLang="en-US"/>
          </a:p>
        </p:txBody>
      </p:sp>
      <p:sp>
        <p:nvSpPr>
          <p:cNvPr id="3" name="Content Placeholder 2"/>
          <p:cNvSpPr>
            <a:spLocks noGrp="1"/>
          </p:cNvSpPr>
          <p:nvPr>
            <p:ph idx="1"/>
          </p:nvPr>
        </p:nvSpPr>
        <p:spPr>
          <a:xfrm>
            <a:off x="91440" y="1165860"/>
            <a:ext cx="10972800" cy="4525963"/>
          </a:xfrm>
        </p:spPr>
        <p:txBody>
          <a:bodyPr/>
          <a:p>
            <a:pPr>
              <a:buFont typeface="Wingdings" panose="05000000000000000000" charset="0"/>
              <a:buChar char="q"/>
            </a:pPr>
            <a:r>
              <a:rPr lang="en-IN" altLang="en-US" sz="1800"/>
              <a:t>All the informations about the trasistor like(area,configurations,parameter)  are available in the PDK kit</a:t>
            </a:r>
            <a:endParaRPr lang="en-IN" altLang="en-US" sz="1800"/>
          </a:p>
          <a:p>
            <a:pPr>
              <a:buFont typeface="Wingdings" panose="05000000000000000000" charset="0"/>
              <a:buChar char="q"/>
            </a:pPr>
            <a:r>
              <a:rPr lang="en-IN" altLang="en-US" sz="1800"/>
              <a:t>The pdk kit is just like ibis file in PCB level simulations</a:t>
            </a:r>
            <a:endParaRPr lang="en-IN" altLang="en-US" sz="1800"/>
          </a:p>
          <a:p>
            <a:pPr>
              <a:buFont typeface="Wingdings" panose="05000000000000000000" charset="0"/>
              <a:buChar char="q"/>
            </a:pPr>
            <a:r>
              <a:rPr lang="en-IN" altLang="en-US" sz="1800"/>
              <a:t>The characteristics of the transistor are available in this kit</a:t>
            </a:r>
            <a:endParaRPr lang="en-IN" altLang="en-US" sz="1800"/>
          </a:p>
          <a:p>
            <a:pPr>
              <a:buFont typeface="Wingdings" panose="05000000000000000000" charset="0"/>
              <a:buChar char="q"/>
            </a:pPr>
            <a:r>
              <a:rPr lang="en-IN" altLang="en-US" sz="1800"/>
              <a:t>The pdk contains:</a:t>
            </a:r>
            <a:endParaRPr lang="en-IN" altLang="en-US" sz="1800"/>
          </a:p>
          <a:p>
            <a:pPr lvl="1">
              <a:buFont typeface="Wingdings" panose="05000000000000000000" charset="0"/>
              <a:buChar char="q"/>
            </a:pPr>
            <a:r>
              <a:rPr lang="en-IN" altLang="en-US" sz="1800"/>
              <a:t>io-input-output </a:t>
            </a:r>
            <a:endParaRPr lang="en-IN" altLang="en-US" sz="1800"/>
          </a:p>
          <a:p>
            <a:pPr lvl="1">
              <a:buFont typeface="Wingdings" panose="05000000000000000000" charset="0"/>
              <a:buChar char="q"/>
            </a:pPr>
            <a:r>
              <a:rPr lang="en-IN" altLang="en-US" sz="1800"/>
              <a:t>pr-primitives(spice): we are using this in our PLL design</a:t>
            </a:r>
            <a:endParaRPr lang="en-IN" altLang="en-US" sz="1800"/>
          </a:p>
          <a:p>
            <a:pPr lvl="1">
              <a:buFont typeface="Wingdings" panose="05000000000000000000" charset="0"/>
              <a:buChar char="q"/>
            </a:pPr>
            <a:r>
              <a:rPr lang="en-IN" altLang="en-US" sz="1800"/>
              <a:t>sc-standard cells</a:t>
            </a:r>
            <a:endParaRPr lang="en-IN" altLang="en-US" sz="1800"/>
          </a:p>
          <a:p>
            <a:pPr lvl="1">
              <a:buFont typeface="Wingdings" panose="05000000000000000000" charset="0"/>
              <a:buChar char="q"/>
            </a:pPr>
            <a:r>
              <a:rPr lang="en-IN" altLang="en-US" sz="1800"/>
              <a:t>hd-high density</a:t>
            </a:r>
            <a:endParaRPr lang="en-IN" altLang="en-US" sz="1800"/>
          </a:p>
          <a:p>
            <a:pPr lvl="1">
              <a:buFont typeface="Wingdings" panose="05000000000000000000" charset="0"/>
              <a:buChar char="q"/>
            </a:pPr>
            <a:r>
              <a:rPr lang="en-IN" altLang="en-US" sz="1800"/>
              <a:t>hs-high speed</a:t>
            </a:r>
            <a:endParaRPr lang="en-IN" altLang="en-US" sz="1800"/>
          </a:p>
          <a:p>
            <a:pPr lvl="1">
              <a:buFont typeface="Wingdings" panose="05000000000000000000" charset="0"/>
              <a:buChar char="q"/>
            </a:pPr>
            <a:r>
              <a:rPr lang="en-IN" altLang="en-US" sz="1800"/>
              <a:t>lp-low power</a:t>
            </a:r>
            <a:endParaRPr lang="en-IN" altLang="en-US" sz="1800"/>
          </a:p>
          <a:p>
            <a:pPr lvl="1">
              <a:buFont typeface="Wingdings" panose="05000000000000000000" charset="0"/>
              <a:buChar char="q"/>
            </a:pPr>
            <a:r>
              <a:rPr lang="en-IN" altLang="en-US" sz="1800"/>
              <a:t>hdll- high density low leakage</a:t>
            </a:r>
            <a:endParaRPr lang="en-IN" altLang="en-US" sz="1800"/>
          </a:p>
          <a:p>
            <a:endParaRPr lang="en-IN" altLang="en-US" sz="1800"/>
          </a:p>
        </p:txBody>
      </p:sp>
      <p:sp>
        <p:nvSpPr>
          <p:cNvPr id="4" name="Text Box 3"/>
          <p:cNvSpPr txBox="1"/>
          <p:nvPr/>
        </p:nvSpPr>
        <p:spPr>
          <a:xfrm>
            <a:off x="6727825" y="1785620"/>
            <a:ext cx="4820285" cy="4246245"/>
          </a:xfrm>
          <a:prstGeom prst="rect">
            <a:avLst/>
          </a:prstGeom>
          <a:noFill/>
        </p:spPr>
        <p:txBody>
          <a:bodyPr wrap="none" rtlCol="0">
            <a:spAutoFit/>
          </a:bodyPr>
          <a:p>
            <a:r>
              <a:rPr lang="en-IN" altLang="en-US" b="1" u="sng"/>
              <a:t>specifications:</a:t>
            </a:r>
            <a:endParaRPr lang="en-IN" altLang="en-US" b="1" u="sng"/>
          </a:p>
          <a:p>
            <a:pPr marL="285750" indent="-285750">
              <a:buFont typeface="Wingdings" panose="05000000000000000000" charset="0"/>
              <a:buChar char="q"/>
            </a:pPr>
            <a:r>
              <a:rPr lang="en-IN" altLang="en-US"/>
              <a:t>corner -’TT’ (Typical-Typical) which </a:t>
            </a:r>
            <a:endParaRPr lang="en-IN" altLang="en-US"/>
          </a:p>
          <a:p>
            <a:r>
              <a:rPr lang="en-IN" altLang="en-US"/>
              <a:t>corresponds to doping</a:t>
            </a:r>
            <a:endParaRPr lang="en-IN" altLang="en-US"/>
          </a:p>
          <a:p>
            <a:pPr marL="285750" indent="-285750">
              <a:buFont typeface="Wingdings" panose="05000000000000000000" charset="0"/>
              <a:buChar char="q"/>
            </a:pPr>
            <a:r>
              <a:rPr lang="en-IN" altLang="en-US"/>
              <a:t>corner -’FS’- fast nmos and slow pmos</a:t>
            </a:r>
            <a:endParaRPr lang="en-IN" altLang="en-US"/>
          </a:p>
          <a:p>
            <a:pPr marL="285750" indent="-285750">
              <a:buFont typeface="Wingdings" panose="05000000000000000000" charset="0"/>
              <a:buChar char="q"/>
            </a:pPr>
            <a:r>
              <a:rPr lang="en-IN" altLang="en-US"/>
              <a:t>supply voltage -1.8v</a:t>
            </a:r>
            <a:endParaRPr lang="en-IN" altLang="en-US"/>
          </a:p>
          <a:p>
            <a:pPr marL="285750" indent="-285750">
              <a:buFont typeface="Wingdings" panose="05000000000000000000" charset="0"/>
              <a:buChar char="q"/>
            </a:pPr>
            <a:r>
              <a:rPr lang="en-IN" altLang="en-US"/>
              <a:t>room temparature</a:t>
            </a:r>
            <a:endParaRPr lang="en-IN" altLang="en-US"/>
          </a:p>
          <a:p>
            <a:pPr marL="285750" indent="-285750">
              <a:buFont typeface="Wingdings" panose="05000000000000000000" charset="0"/>
              <a:buChar char="q"/>
            </a:pPr>
            <a:r>
              <a:rPr lang="en-IN" altLang="en-US"/>
              <a:t>VCO mode(where the control voltage is </a:t>
            </a:r>
            <a:endParaRPr lang="en-IN" altLang="en-US"/>
          </a:p>
          <a:p>
            <a:r>
              <a:rPr lang="en-IN" altLang="en-US"/>
              <a:t>given directly to the VCO pin)</a:t>
            </a:r>
            <a:endParaRPr lang="en-IN" altLang="en-US"/>
          </a:p>
          <a:p>
            <a:pPr marL="285750" indent="-285750">
              <a:buFont typeface="Wingdings" panose="05000000000000000000" charset="0"/>
              <a:buChar char="q"/>
            </a:pPr>
            <a:r>
              <a:rPr lang="en-IN" altLang="en-US"/>
              <a:t>The range of input frequencies for which </a:t>
            </a:r>
            <a:endParaRPr lang="en-IN" altLang="en-US"/>
          </a:p>
          <a:p>
            <a:r>
              <a:rPr lang="en-IN" altLang="en-US"/>
              <a:t>the PLL should work Fmin=5MHz;</a:t>
            </a:r>
            <a:endParaRPr lang="en-IN" altLang="en-US"/>
          </a:p>
          <a:p>
            <a:r>
              <a:rPr lang="en-IN" altLang="en-US"/>
              <a:t>Fmax=12.5MHz</a:t>
            </a:r>
            <a:endParaRPr lang="en-IN" altLang="en-US"/>
          </a:p>
          <a:p>
            <a:pPr marL="285750" indent="-285750">
              <a:buFont typeface="Wingdings" panose="05000000000000000000" charset="0"/>
              <a:buChar char="q"/>
            </a:pPr>
            <a:r>
              <a:rPr lang="en-IN" altLang="en-US"/>
              <a:t>Multiplier- 8X</a:t>
            </a:r>
            <a:endParaRPr lang="en-IN" altLang="en-US"/>
          </a:p>
          <a:p>
            <a:pPr marL="285750" indent="-285750">
              <a:buFont typeface="Wingdings" panose="05000000000000000000" charset="0"/>
              <a:buChar char="q"/>
            </a:pPr>
            <a:r>
              <a:rPr lang="en-IN" altLang="en-US"/>
              <a:t>jitter-20ns(which means the time difference</a:t>
            </a:r>
            <a:endParaRPr lang="en-IN" altLang="en-US"/>
          </a:p>
          <a:p>
            <a:r>
              <a:rPr lang="en-IN" altLang="en-US"/>
              <a:t>between the signals).</a:t>
            </a:r>
            <a:endParaRPr lang="en-IN" altLang="en-US"/>
          </a:p>
          <a:p>
            <a:endParaRPr lang="en-IN" altLang="en-US"/>
          </a:p>
        </p:txBody>
      </p:sp>
      <p:sp>
        <p:nvSpPr>
          <p:cNvPr id="5" name="Right Brace 4"/>
          <p:cNvSpPr/>
          <p:nvPr/>
        </p:nvSpPr>
        <p:spPr>
          <a:xfrm>
            <a:off x="11376660" y="2052955"/>
            <a:ext cx="295275" cy="134239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6" name="Text Box 5"/>
          <p:cNvSpPr txBox="1"/>
          <p:nvPr/>
        </p:nvSpPr>
        <p:spPr>
          <a:xfrm>
            <a:off x="11588115" y="2398395"/>
            <a:ext cx="627380" cy="368300"/>
          </a:xfrm>
          <a:prstGeom prst="rect">
            <a:avLst/>
          </a:prstGeom>
          <a:noFill/>
        </p:spPr>
        <p:txBody>
          <a:bodyPr wrap="none" rtlCol="0">
            <a:spAutoFit/>
          </a:bodyPr>
          <a:p>
            <a:r>
              <a:rPr lang="en-IN" altLang="en-US"/>
              <a:t>PVT</a:t>
            </a:r>
            <a:endParaRPr lang="en-I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Tools,dependicies installation </a:t>
            </a:r>
            <a:endParaRPr lang="en-IN" altLang="en-US"/>
          </a:p>
        </p:txBody>
      </p:sp>
      <p:sp>
        <p:nvSpPr>
          <p:cNvPr id="3" name="Content Placeholder 2"/>
          <p:cNvSpPr>
            <a:spLocks noGrp="1"/>
          </p:cNvSpPr>
          <p:nvPr>
            <p:ph idx="1"/>
          </p:nvPr>
        </p:nvSpPr>
        <p:spPr/>
        <p:txBody>
          <a:bodyPr/>
          <a:p>
            <a:r>
              <a:rPr lang="en-IN" altLang="en-US" sz="1800"/>
              <a:t>To install ngspice type: </a:t>
            </a:r>
            <a:r>
              <a:rPr lang="en-IN" altLang="en-US" sz="1800" b="1"/>
              <a:t>sudo apt-get install ngspice</a:t>
            </a:r>
            <a:r>
              <a:rPr lang="en-IN" altLang="en-US" sz="1800"/>
              <a:t> on your terminal in ubuntu.</a:t>
            </a:r>
            <a:endParaRPr lang="en-IN" altLang="en-US" sz="1800"/>
          </a:p>
          <a:p>
            <a:r>
              <a:rPr lang="en-IN" altLang="en-US" sz="1800"/>
              <a:t>After installing the ngspice we need to download the sky130nm primitives which we are using in PLL design.</a:t>
            </a:r>
            <a:endParaRPr lang="en-IN" altLang="en-US" sz="1800"/>
          </a:p>
          <a:p>
            <a:r>
              <a:rPr lang="en-IN" altLang="en-US" sz="1800"/>
              <a:t>The link for downloading the files is </a:t>
            </a:r>
            <a:r>
              <a:rPr lang="en-IN" altLang="en-US" sz="1800" b="1" u="sng"/>
              <a:t>https://github.com/google/skywater-pdk/tree/main/libraries</a:t>
            </a:r>
            <a:endParaRPr lang="en-IN" altLang="en-US" sz="1800" b="1" u="sng"/>
          </a:p>
        </p:txBody>
      </p:sp>
      <p:pic>
        <p:nvPicPr>
          <p:cNvPr id="7" name="Content Placeholder 3"/>
          <p:cNvPicPr>
            <a:picLocks noChangeAspect="1"/>
          </p:cNvPicPr>
          <p:nvPr/>
        </p:nvPicPr>
        <p:blipFill>
          <a:blip r:embed="rId1"/>
          <a:stretch>
            <a:fillRect/>
          </a:stretch>
        </p:blipFill>
        <p:spPr>
          <a:xfrm>
            <a:off x="6038215" y="3111500"/>
            <a:ext cx="5714365" cy="1983740"/>
          </a:xfrm>
          <a:prstGeom prst="rect">
            <a:avLst/>
          </a:prstGeom>
          <a:noFill/>
          <a:ln w="15875">
            <a:solidFill>
              <a:schemeClr val="tx1"/>
            </a:solidFill>
          </a:ln>
        </p:spPr>
      </p:pic>
      <p:pic>
        <p:nvPicPr>
          <p:cNvPr id="8" name="Picture 7"/>
          <p:cNvPicPr>
            <a:picLocks noChangeAspect="1"/>
          </p:cNvPicPr>
          <p:nvPr/>
        </p:nvPicPr>
        <p:blipFill>
          <a:blip r:embed="rId2"/>
          <a:stretch>
            <a:fillRect/>
          </a:stretch>
        </p:blipFill>
        <p:spPr>
          <a:xfrm>
            <a:off x="568325" y="3111500"/>
            <a:ext cx="5102860" cy="1983740"/>
          </a:xfrm>
          <a:prstGeom prst="rect">
            <a:avLst/>
          </a:prstGeom>
          <a:ln w="15875">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327660" y="461010"/>
            <a:ext cx="7126605" cy="4526280"/>
          </a:xfrm>
          <a:prstGeom prst="rect">
            <a:avLst/>
          </a:prstGeom>
          <a:ln>
            <a:solidFill>
              <a:schemeClr val="tx1"/>
            </a:solidFill>
          </a:ln>
        </p:spPr>
      </p:pic>
      <p:sp>
        <p:nvSpPr>
          <p:cNvPr id="7" name="Text Box 6"/>
          <p:cNvSpPr txBox="1"/>
          <p:nvPr/>
        </p:nvSpPr>
        <p:spPr>
          <a:xfrm>
            <a:off x="7454265" y="351790"/>
            <a:ext cx="4545330" cy="1476375"/>
          </a:xfrm>
          <a:prstGeom prst="rect">
            <a:avLst/>
          </a:prstGeom>
          <a:noFill/>
        </p:spPr>
        <p:txBody>
          <a:bodyPr wrap="none" rtlCol="0">
            <a:spAutoFit/>
          </a:bodyPr>
          <a:p>
            <a:pPr marL="285750" indent="-285750">
              <a:buFont typeface="Wingdings" panose="05000000000000000000" charset="0"/>
              <a:buChar char="q"/>
            </a:pPr>
            <a:r>
              <a:rPr lang="en-IN" altLang="en-US"/>
              <a:t>Finally we need the spice file for the nfet</a:t>
            </a:r>
            <a:endParaRPr lang="en-IN" altLang="en-US"/>
          </a:p>
          <a:p>
            <a:r>
              <a:rPr lang="en-IN" altLang="en-US"/>
              <a:t>which is available in the: cells/nfet_01v8</a:t>
            </a:r>
            <a:endParaRPr lang="en-IN" altLang="en-US"/>
          </a:p>
          <a:p>
            <a:endParaRPr lang="en-IN" altLang="en-US"/>
          </a:p>
          <a:p>
            <a:pPr marL="285750" indent="-285750">
              <a:buFont typeface="Wingdings" panose="05000000000000000000" charset="0"/>
              <a:buChar char="q"/>
            </a:pPr>
            <a:r>
              <a:rPr lang="en-IN" altLang="en-US"/>
              <a:t>similarly find the pm3.spice files for the </a:t>
            </a:r>
            <a:endParaRPr lang="en-IN" altLang="en-US"/>
          </a:p>
          <a:p>
            <a:pPr indent="0">
              <a:buFont typeface="Wingdings" panose="05000000000000000000" charset="0"/>
              <a:buNone/>
            </a:pPr>
            <a:r>
              <a:rPr lang="en-IN" altLang="en-US"/>
              <a:t>pfet also</a:t>
            </a:r>
            <a:endParaRPr lang="en-IN" altLang="en-US"/>
          </a:p>
        </p:txBody>
      </p:sp>
      <p:pic>
        <p:nvPicPr>
          <p:cNvPr id="8" name="Picture 7"/>
          <p:cNvPicPr>
            <a:picLocks noChangeAspect="1"/>
          </p:cNvPicPr>
          <p:nvPr/>
        </p:nvPicPr>
        <p:blipFill>
          <a:blip r:embed="rId2"/>
          <a:stretch>
            <a:fillRect/>
          </a:stretch>
        </p:blipFill>
        <p:spPr>
          <a:xfrm>
            <a:off x="8188960" y="2037715"/>
            <a:ext cx="2752725" cy="1200150"/>
          </a:xfrm>
          <a:prstGeom prst="rect">
            <a:avLst/>
          </a:prstGeom>
          <a:ln>
            <a:solidFill>
              <a:schemeClr val="tx1"/>
            </a:solidFill>
          </a:ln>
        </p:spPr>
      </p:pic>
      <p:sp>
        <p:nvSpPr>
          <p:cNvPr id="10" name="Text Box 9"/>
          <p:cNvSpPr txBox="1"/>
          <p:nvPr/>
        </p:nvSpPr>
        <p:spPr>
          <a:xfrm>
            <a:off x="7571105" y="3696335"/>
            <a:ext cx="4540885" cy="1476375"/>
          </a:xfrm>
          <a:prstGeom prst="rect">
            <a:avLst/>
          </a:prstGeom>
          <a:noFill/>
        </p:spPr>
        <p:txBody>
          <a:bodyPr wrap="none" rtlCol="0">
            <a:spAutoFit/>
          </a:bodyPr>
          <a:p>
            <a:pPr marL="285750" indent="-285750">
              <a:buFont typeface="Wingdings" panose="05000000000000000000" charset="0"/>
              <a:buChar char="q"/>
            </a:pPr>
            <a:r>
              <a:rPr lang="en-IN" altLang="en-US"/>
              <a:t>Finally we need all these files for our </a:t>
            </a:r>
            <a:endParaRPr lang="en-IN" altLang="en-US"/>
          </a:p>
          <a:p>
            <a:pPr indent="0">
              <a:buFont typeface="Wingdings" panose="05000000000000000000" charset="0"/>
              <a:buNone/>
            </a:pPr>
            <a:r>
              <a:rPr lang="en-IN" altLang="en-US"/>
              <a:t>design purpose</a:t>
            </a:r>
            <a:endParaRPr lang="en-IN" altLang="en-US"/>
          </a:p>
          <a:p>
            <a:pPr indent="0">
              <a:buFont typeface="Wingdings" panose="05000000000000000000" charset="0"/>
              <a:buNone/>
            </a:pPr>
            <a:endParaRPr lang="en-IN" altLang="en-US"/>
          </a:p>
          <a:p>
            <a:pPr marL="285750" indent="-285750">
              <a:buFont typeface="Wingdings" panose="05000000000000000000" charset="0"/>
              <a:buChar char="q"/>
            </a:pPr>
            <a:r>
              <a:rPr lang="en-IN" altLang="en-US"/>
              <a:t>We can also combine all these files and </a:t>
            </a:r>
            <a:endParaRPr lang="en-IN" altLang="en-US"/>
          </a:p>
          <a:p>
            <a:pPr indent="0">
              <a:buFont typeface="Wingdings" panose="05000000000000000000" charset="0"/>
              <a:buNone/>
            </a:pPr>
            <a:r>
              <a:rPr lang="en-IN" altLang="en-US"/>
              <a:t>in one file by using the .include command.</a:t>
            </a:r>
            <a:endParaRPr lang="en-IN" altLang="en-US"/>
          </a:p>
        </p:txBody>
      </p:sp>
      <p:sp>
        <p:nvSpPr>
          <p:cNvPr id="11" name="Text Box 10"/>
          <p:cNvSpPr txBox="1"/>
          <p:nvPr/>
        </p:nvSpPr>
        <p:spPr>
          <a:xfrm>
            <a:off x="200660" y="5379085"/>
            <a:ext cx="11809730" cy="1198880"/>
          </a:xfrm>
          <a:prstGeom prst="rect">
            <a:avLst/>
          </a:prstGeom>
          <a:noFill/>
        </p:spPr>
        <p:txBody>
          <a:bodyPr wrap="none" rtlCol="0">
            <a:spAutoFit/>
          </a:bodyPr>
          <a:p>
            <a:pPr algn="l"/>
            <a:r>
              <a:rPr lang="en-IN" altLang="en-US" b="1" u="sng">
                <a:sym typeface="+mn-ea"/>
              </a:rPr>
              <a:t>For magic installation:</a:t>
            </a:r>
            <a:endParaRPr lang="en-IN" altLang="en-US" b="1" u="sng">
              <a:sym typeface="+mn-ea"/>
            </a:endParaRPr>
          </a:p>
          <a:p>
            <a:pPr marL="285750" indent="-285750" algn="l">
              <a:buFont typeface="Wingdings" panose="05000000000000000000" charset="0"/>
              <a:buChar char="q"/>
            </a:pPr>
            <a:r>
              <a:rPr lang="en-IN" altLang="en-US">
                <a:sym typeface="+mn-ea"/>
              </a:rPr>
              <a:t>we can clone the magic repository by typing the command </a:t>
            </a:r>
            <a:r>
              <a:rPr lang="en-IN" altLang="en-US" b="1">
                <a:sym typeface="+mn-ea"/>
              </a:rPr>
              <a:t>git clone git://opencircuitdesign.com/magic </a:t>
            </a:r>
            <a:r>
              <a:rPr lang="en-IN" altLang="en-US">
                <a:sym typeface="+mn-ea"/>
              </a:rPr>
              <a:t>in the </a:t>
            </a:r>
            <a:endParaRPr lang="en-IN" altLang="en-US">
              <a:sym typeface="+mn-ea"/>
            </a:endParaRPr>
          </a:p>
          <a:p>
            <a:pPr algn="l"/>
            <a:r>
              <a:rPr lang="en-IN" altLang="en-US">
                <a:sym typeface="+mn-ea"/>
              </a:rPr>
              <a:t>terminal and install all the dependicies as well, Download the technology file also.</a:t>
            </a:r>
            <a:endParaRPr lang="en-IN" alt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spice files</a:t>
            </a:r>
            <a:endParaRPr lang="en-IN" altLang="en-US"/>
          </a:p>
        </p:txBody>
      </p:sp>
      <p:sp>
        <p:nvSpPr>
          <p:cNvPr id="3" name="Content Placeholder 2"/>
          <p:cNvSpPr>
            <a:spLocks noGrp="1"/>
          </p:cNvSpPr>
          <p:nvPr>
            <p:ph sz="half" idx="1"/>
          </p:nvPr>
        </p:nvSpPr>
        <p:spPr>
          <a:xfrm>
            <a:off x="609600" y="1600200"/>
            <a:ext cx="5750560" cy="4919345"/>
          </a:xfrm>
        </p:spPr>
        <p:txBody>
          <a:bodyPr/>
          <a:p>
            <a:pPr>
              <a:buFont typeface="Wingdings" panose="05000000000000000000" charset="0"/>
              <a:buChar char="q"/>
            </a:pPr>
            <a:r>
              <a:rPr lang="en-IN" altLang="en-US" sz="1800"/>
              <a:t>A spice file is just an extension with .cir or .spice</a:t>
            </a:r>
            <a:endParaRPr lang="en-IN" altLang="en-US" sz="1800"/>
          </a:p>
          <a:p>
            <a:pPr>
              <a:buFont typeface="Wingdings" panose="05000000000000000000" charset="0"/>
              <a:buChar char="q"/>
            </a:pPr>
            <a:r>
              <a:rPr lang="en-IN" altLang="en-US" sz="1800"/>
              <a:t>we can create the spice file by using the command touch filename.cir</a:t>
            </a:r>
            <a:endParaRPr lang="en-IN" altLang="en-US" sz="1800"/>
          </a:p>
          <a:p>
            <a:pPr>
              <a:buFont typeface="Wingdings" panose="05000000000000000000" charset="0"/>
              <a:buChar char="q"/>
            </a:pPr>
            <a:r>
              <a:rPr lang="en-IN" altLang="en-US" sz="1800">
                <a:solidFill>
                  <a:srgbClr val="FF0000"/>
                </a:solidFill>
              </a:rPr>
              <a:t>in spice file first line is always a comment</a:t>
            </a:r>
            <a:endParaRPr lang="en-IN" altLang="en-US" sz="1800">
              <a:solidFill>
                <a:srgbClr val="FF0000"/>
              </a:solidFill>
            </a:endParaRPr>
          </a:p>
          <a:p>
            <a:pPr marL="0" indent="0">
              <a:buFont typeface="Wingdings" panose="05000000000000000000" charset="0"/>
              <a:buNone/>
            </a:pPr>
            <a:r>
              <a:rPr lang="en-IN" altLang="en-US" sz="1800">
                <a:solidFill>
                  <a:srgbClr val="FF0000"/>
                </a:solidFill>
              </a:rPr>
              <a:t>    ( eg: *filename)</a:t>
            </a:r>
            <a:endParaRPr lang="en-IN" altLang="en-US" sz="1800">
              <a:solidFill>
                <a:srgbClr val="FF0000"/>
              </a:solidFill>
            </a:endParaRPr>
          </a:p>
          <a:p>
            <a:pPr>
              <a:buFont typeface="Wingdings" panose="05000000000000000000" charset="0"/>
              <a:buChar char="q"/>
            </a:pPr>
            <a:r>
              <a:rPr lang="en-IN" altLang="en-US" sz="1800">
                <a:solidFill>
                  <a:srgbClr val="00B050"/>
                </a:solidFill>
              </a:rPr>
              <a:t>always include the library file in the .cir file</a:t>
            </a:r>
            <a:endParaRPr lang="en-IN" altLang="en-US" sz="1800">
              <a:solidFill>
                <a:srgbClr val="00B050"/>
              </a:solidFill>
            </a:endParaRPr>
          </a:p>
          <a:p>
            <a:pPr>
              <a:buFont typeface="Wingdings" panose="05000000000000000000" charset="0"/>
              <a:buChar char="q"/>
            </a:pPr>
            <a:r>
              <a:rPr lang="en-IN" altLang="en-US" sz="1800" b="1">
                <a:gradFill>
                  <a:gsLst>
                    <a:gs pos="0">
                      <a:srgbClr val="FECF40"/>
                    </a:gs>
                    <a:gs pos="100000">
                      <a:srgbClr val="846C21"/>
                    </a:gs>
                  </a:gsLst>
                  <a:lin scaled="0"/>
                </a:gradFill>
              </a:rPr>
              <a:t>here we can define the new components </a:t>
            </a:r>
            <a:endParaRPr lang="en-IN" altLang="en-US" sz="1800" b="1">
              <a:gradFill>
                <a:gsLst>
                  <a:gs pos="0">
                    <a:srgbClr val="FECF40"/>
                  </a:gs>
                  <a:gs pos="100000">
                    <a:srgbClr val="846C21"/>
                  </a:gs>
                </a:gsLst>
                <a:lin scaled="0"/>
              </a:gradFill>
            </a:endParaRPr>
          </a:p>
          <a:p>
            <a:pPr marL="0" indent="0">
              <a:buFont typeface="Wingdings" panose="05000000000000000000" charset="0"/>
              <a:buNone/>
            </a:pPr>
            <a:r>
              <a:rPr lang="en-IN" altLang="en-US" sz="1800" b="1">
                <a:gradFill>
                  <a:gsLst>
                    <a:gs pos="0">
                      <a:srgbClr val="FECF40"/>
                    </a:gs>
                    <a:gs pos="100000">
                      <a:srgbClr val="846C21"/>
                    </a:gs>
                  </a:gsLst>
                  <a:lin scaled="0"/>
                </a:gradFill>
              </a:rPr>
              <a:t>for example (here the nmos is defined as</a:t>
            </a:r>
            <a:endParaRPr lang="en-IN" altLang="en-US" sz="1800" b="1">
              <a:gradFill>
                <a:gsLst>
                  <a:gs pos="0">
                    <a:srgbClr val="FECF40"/>
                  </a:gs>
                  <a:gs pos="100000">
                    <a:srgbClr val="846C21"/>
                  </a:gs>
                </a:gsLst>
                <a:lin scaled="0"/>
              </a:gradFill>
            </a:endParaRPr>
          </a:p>
          <a:p>
            <a:pPr marL="0" indent="0">
              <a:buFont typeface="Wingdings" panose="05000000000000000000" charset="0"/>
              <a:buNone/>
            </a:pPr>
            <a:r>
              <a:rPr lang="en-IN" altLang="en-US" sz="1800" b="1">
                <a:gradFill>
                  <a:gsLst>
                    <a:gs pos="0">
                      <a:srgbClr val="FECF40"/>
                    </a:gs>
                    <a:gs pos="100000">
                      <a:srgbClr val="846C21"/>
                    </a:gs>
                  </a:gsLst>
                  <a:lin scaled="0"/>
                </a:gradFill>
              </a:rPr>
              <a:t>xm1 3 2 1 1 </a:t>
            </a:r>
            <a:r>
              <a:rPr lang="en-IN" altLang="en-US" sz="1800" b="1">
                <a:gradFill>
                  <a:gsLst>
                    <a:gs pos="0">
                      <a:srgbClr val="FECF40"/>
                    </a:gs>
                    <a:gs pos="100000">
                      <a:srgbClr val="846C21"/>
                    </a:gs>
                  </a:gsLst>
                  <a:lin scaled="0"/>
                </a:gradFill>
              </a:rPr>
              <a:t>sky130_fd_pr_pfet_01v8 l=150n, w=420n)</a:t>
            </a:r>
            <a:endParaRPr lang="en-IN" altLang="en-US" sz="1800" b="1">
              <a:gradFill>
                <a:gsLst>
                  <a:gs pos="0">
                    <a:srgbClr val="FECF40"/>
                  </a:gs>
                  <a:gs pos="100000">
                    <a:srgbClr val="846C21"/>
                  </a:gs>
                </a:gsLst>
                <a:lin scaled="0"/>
              </a:gradFill>
            </a:endParaRPr>
          </a:p>
          <a:p>
            <a:pPr>
              <a:buFont typeface="Wingdings" panose="05000000000000000000" charset="0"/>
              <a:buChar char="q"/>
            </a:pPr>
            <a:r>
              <a:rPr lang="en-IN" altLang="en-US" sz="1800"/>
              <a:t>we need to write the model name which is found in</a:t>
            </a:r>
            <a:endParaRPr lang="en-IN" altLang="en-US" sz="1800"/>
          </a:p>
          <a:p>
            <a:pPr marL="0" indent="0">
              <a:buFont typeface="Wingdings" panose="05000000000000000000" charset="0"/>
              <a:buNone/>
            </a:pPr>
            <a:r>
              <a:rPr lang="en-IN" altLang="en-US" sz="1800"/>
              <a:t>library files and we need to write the terminal pins which are (drain,gate,source,body) width and length of the mosfet here we are working on 130nm technology so there will be some minimul limits as well for width and lengths</a:t>
            </a:r>
            <a:endParaRPr lang="en-IN" altLang="en-US" sz="1800"/>
          </a:p>
          <a:p>
            <a:pPr marL="0" indent="0">
              <a:buFont typeface="Wingdings" panose="05000000000000000000" charset="0"/>
              <a:buNone/>
            </a:pPr>
            <a:endParaRPr lang="en-IN" altLang="en-US" sz="1800"/>
          </a:p>
        </p:txBody>
      </p:sp>
      <p:pic>
        <p:nvPicPr>
          <p:cNvPr id="4" name="Content Placeholder 3"/>
          <p:cNvPicPr>
            <a:picLocks noChangeAspect="1"/>
          </p:cNvPicPr>
          <p:nvPr>
            <p:ph sz="half" idx="2"/>
          </p:nvPr>
        </p:nvPicPr>
        <p:blipFill>
          <a:blip r:embed="rId1"/>
          <a:stretch>
            <a:fillRect/>
          </a:stretch>
        </p:blipFill>
        <p:spPr>
          <a:xfrm>
            <a:off x="6614160" y="1935480"/>
            <a:ext cx="4674870" cy="4526280"/>
          </a:xfrm>
          <a:prstGeom prst="rect">
            <a:avLst/>
          </a:prstGeom>
          <a:ln>
            <a:solidFill>
              <a:schemeClr val="tx1"/>
            </a:solidFill>
          </a:ln>
        </p:spPr>
      </p:pic>
      <p:sp>
        <p:nvSpPr>
          <p:cNvPr id="5" name="Text Box 4"/>
          <p:cNvSpPr txBox="1"/>
          <p:nvPr/>
        </p:nvSpPr>
        <p:spPr>
          <a:xfrm>
            <a:off x="8117205" y="1459230"/>
            <a:ext cx="1592580" cy="368300"/>
          </a:xfrm>
          <a:prstGeom prst="rect">
            <a:avLst/>
          </a:prstGeom>
          <a:noFill/>
        </p:spPr>
        <p:txBody>
          <a:bodyPr wrap="none" rtlCol="0">
            <a:spAutoFit/>
          </a:bodyPr>
          <a:p>
            <a:r>
              <a:rPr lang="en-IN" altLang="en-US" b="1" u="sng"/>
              <a:t>code snippet</a:t>
            </a:r>
            <a:endParaRPr lang="en-IN" altLang="en-US" b="1" u="sng"/>
          </a:p>
        </p:txBody>
      </p:sp>
      <p:sp>
        <p:nvSpPr>
          <p:cNvPr id="6" name="Rectangles 5"/>
          <p:cNvSpPr/>
          <p:nvPr/>
        </p:nvSpPr>
        <p:spPr>
          <a:xfrm>
            <a:off x="6545580" y="2158365"/>
            <a:ext cx="1447800" cy="2012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6555105" y="2896870"/>
            <a:ext cx="2990850" cy="172085"/>
          </a:xfrm>
          <a:prstGeom prst="rect">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6539230" y="1904365"/>
            <a:ext cx="1447800" cy="201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Important blocks in the code</a:t>
            </a:r>
            <a:endParaRPr lang="en-IN" altLang="en-US"/>
          </a:p>
        </p:txBody>
      </p:sp>
      <p:sp>
        <p:nvSpPr>
          <p:cNvPr id="4" name="Content Placeholder 3"/>
          <p:cNvSpPr>
            <a:spLocks noGrp="1"/>
          </p:cNvSpPr>
          <p:nvPr>
            <p:ph sz="half" idx="2"/>
          </p:nvPr>
        </p:nvSpPr>
        <p:spPr>
          <a:xfrm>
            <a:off x="521843" y="1524000"/>
            <a:ext cx="5376672" cy="4525963"/>
          </a:xfrm>
        </p:spPr>
        <p:txBody>
          <a:bodyPr/>
          <a:p>
            <a:pPr>
              <a:buFont typeface="Wingdings" panose="05000000000000000000" charset="0"/>
              <a:buChar char="q"/>
            </a:pPr>
            <a:r>
              <a:rPr lang="en-IN" altLang="en-US" sz="1800"/>
              <a:t>Here .ic indicates the initial conditions</a:t>
            </a:r>
            <a:endParaRPr lang="en-IN" altLang="en-US" sz="1800"/>
          </a:p>
          <a:p>
            <a:pPr>
              <a:buFont typeface="Wingdings" panose="05000000000000000000" charset="0"/>
              <a:buChar char="q"/>
            </a:pPr>
            <a:r>
              <a:rPr lang="en-IN" altLang="en-US" sz="1800"/>
              <a:t>The .control block is used to keep the simulation instructions</a:t>
            </a:r>
            <a:endParaRPr lang="en-IN" altLang="en-US" sz="1800"/>
          </a:p>
          <a:p>
            <a:pPr>
              <a:buFont typeface="Wingdings" panose="05000000000000000000" charset="0"/>
              <a:buChar char="q"/>
            </a:pPr>
            <a:r>
              <a:rPr lang="en-IN" altLang="en-US" sz="1800"/>
              <a:t>the tran instruction is used to run the transcient analysis with the specified run time</a:t>
            </a:r>
            <a:endParaRPr lang="en-IN" altLang="en-US" sz="1800"/>
          </a:p>
          <a:p>
            <a:pPr>
              <a:buFont typeface="Wingdings" panose="05000000000000000000" charset="0"/>
              <a:buChar char="q"/>
            </a:pPr>
            <a:r>
              <a:rPr lang="en-IN" altLang="en-US" sz="1800"/>
              <a:t>plot is used to plot the signals respectively</a:t>
            </a:r>
            <a:endParaRPr lang="en-IN" altLang="en-US" sz="1800"/>
          </a:p>
          <a:p>
            <a:pPr>
              <a:buFont typeface="Wingdings" panose="05000000000000000000" charset="0"/>
              <a:buChar char="q"/>
            </a:pPr>
            <a:r>
              <a:rPr lang="en-IN" altLang="en-US" sz="1800"/>
              <a:t>finally we need to end the control block</a:t>
            </a:r>
            <a:endParaRPr lang="en-IN" altLang="en-US" sz="1800"/>
          </a:p>
        </p:txBody>
      </p:sp>
      <p:pic>
        <p:nvPicPr>
          <p:cNvPr id="5" name="Content Placeholder 4"/>
          <p:cNvPicPr>
            <a:picLocks noChangeAspect="1"/>
          </p:cNvPicPr>
          <p:nvPr>
            <p:ph sz="half" idx="1"/>
          </p:nvPr>
        </p:nvPicPr>
        <p:blipFill>
          <a:blip r:embed="rId1"/>
          <a:stretch>
            <a:fillRect/>
          </a:stretch>
        </p:blipFill>
        <p:spPr>
          <a:xfrm>
            <a:off x="1746250" y="4098925"/>
            <a:ext cx="2314575" cy="207645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simulating the FD circuit</a:t>
            </a:r>
            <a:endParaRPr lang="en-IN" altLang="en-US"/>
          </a:p>
        </p:txBody>
      </p:sp>
      <p:sp>
        <p:nvSpPr>
          <p:cNvPr id="3" name="Content Placeholder 2"/>
          <p:cNvSpPr>
            <a:spLocks noGrp="1"/>
          </p:cNvSpPr>
          <p:nvPr>
            <p:ph sz="half" idx="1"/>
          </p:nvPr>
        </p:nvSpPr>
        <p:spPr>
          <a:xfrm>
            <a:off x="92075" y="1600200"/>
            <a:ext cx="12099925" cy="4526280"/>
          </a:xfrm>
        </p:spPr>
        <p:txBody>
          <a:bodyPr/>
          <a:p>
            <a:pPr>
              <a:buFont typeface="Wingdings" panose="05000000000000000000" charset="0"/>
              <a:buChar char="q"/>
            </a:pPr>
            <a:r>
              <a:rPr lang="en-IN" altLang="en-US" sz="1800"/>
              <a:t>After successfully writing the circuit file for the frequency divider we can simulate it using the command </a:t>
            </a:r>
            <a:endParaRPr lang="en-IN" altLang="en-US" sz="1800"/>
          </a:p>
          <a:p>
            <a:pPr marL="0" indent="0">
              <a:buFont typeface="Wingdings" panose="05000000000000000000" charset="0"/>
              <a:buNone/>
            </a:pPr>
            <a:r>
              <a:rPr lang="en-IN" altLang="en-US" sz="1800"/>
              <a:t>ngspice filename.cir on the terminal</a:t>
            </a:r>
            <a:endParaRPr lang="en-IN" altLang="en-US" sz="1800"/>
          </a:p>
          <a:p>
            <a:pPr marL="0" indent="0">
              <a:buFont typeface="Wingdings" panose="05000000000000000000" charset="0"/>
              <a:buNone/>
            </a:pPr>
            <a:endParaRPr lang="en-IN" altLang="en-US" sz="1800"/>
          </a:p>
          <a:p>
            <a:pPr marL="0" indent="0">
              <a:buFont typeface="Wingdings" panose="05000000000000000000" charset="0"/>
              <a:buNone/>
            </a:pPr>
            <a:endParaRPr lang="en-IN" altLang="en-US" sz="1800"/>
          </a:p>
        </p:txBody>
      </p:sp>
      <p:pic>
        <p:nvPicPr>
          <p:cNvPr id="5" name="Picture 4"/>
          <p:cNvPicPr>
            <a:picLocks noChangeAspect="1"/>
          </p:cNvPicPr>
          <p:nvPr/>
        </p:nvPicPr>
        <p:blipFill>
          <a:blip r:embed="rId1"/>
          <a:stretch>
            <a:fillRect/>
          </a:stretch>
        </p:blipFill>
        <p:spPr>
          <a:xfrm>
            <a:off x="2228850" y="2510790"/>
            <a:ext cx="7615555" cy="2993390"/>
          </a:xfrm>
          <a:prstGeom prst="rect">
            <a:avLst/>
          </a:prstGeom>
        </p:spPr>
      </p:pic>
      <p:sp>
        <p:nvSpPr>
          <p:cNvPr id="6" name="Text Box 5"/>
          <p:cNvSpPr txBox="1"/>
          <p:nvPr/>
        </p:nvSpPr>
        <p:spPr>
          <a:xfrm>
            <a:off x="2131060" y="5580380"/>
            <a:ext cx="7942580" cy="368300"/>
          </a:xfrm>
          <a:prstGeom prst="rect">
            <a:avLst/>
          </a:prstGeom>
          <a:noFill/>
        </p:spPr>
        <p:txBody>
          <a:bodyPr wrap="none" rtlCol="0">
            <a:spAutoFit/>
          </a:bodyPr>
          <a:p>
            <a:r>
              <a:rPr lang="en-IN" altLang="en-US"/>
              <a:t>frequency divider output : red is the output signal and blue is the input signal </a:t>
            </a: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charge pump leakage voltage </a:t>
            </a:r>
            <a:endParaRPr lang="en-IN" altLang="en-US"/>
          </a:p>
        </p:txBody>
      </p:sp>
      <p:sp>
        <p:nvSpPr>
          <p:cNvPr id="4" name="Content Placeholder 3"/>
          <p:cNvSpPr>
            <a:spLocks noGrp="1"/>
          </p:cNvSpPr>
          <p:nvPr>
            <p:ph sz="half" idx="2"/>
          </p:nvPr>
        </p:nvSpPr>
        <p:spPr>
          <a:xfrm>
            <a:off x="128270" y="5168265"/>
            <a:ext cx="5750560" cy="1431290"/>
          </a:xfrm>
        </p:spPr>
        <p:txBody>
          <a:bodyPr/>
          <a:p>
            <a:pPr>
              <a:buFont typeface="Wingdings" panose="05000000000000000000" charset="0"/>
              <a:buChar char="q"/>
            </a:pPr>
            <a:r>
              <a:rPr lang="en-IN" altLang="en-US" sz="1800"/>
              <a:t>here we can see the charge pump voltage which is generated due to the leakage current. </a:t>
            </a:r>
            <a:endParaRPr lang="en-IN" altLang="en-US" sz="1800"/>
          </a:p>
          <a:p>
            <a:pPr>
              <a:buFont typeface="Wingdings" panose="05000000000000000000" charset="0"/>
              <a:buChar char="q"/>
            </a:pPr>
            <a:r>
              <a:rPr lang="en-IN" altLang="en-US" sz="1800"/>
              <a:t>here the voltage is in the range of </a:t>
            </a:r>
            <a:r>
              <a:rPr lang="en-IN" altLang="en-US" sz="1800" b="1"/>
              <a:t>uv</a:t>
            </a:r>
            <a:r>
              <a:rPr lang="en-IN" altLang="en-US" sz="1800"/>
              <a:t> and the time is in </a:t>
            </a:r>
            <a:r>
              <a:rPr lang="en-IN" altLang="en-US" sz="1800" b="1"/>
              <a:t>us</a:t>
            </a:r>
            <a:r>
              <a:rPr lang="en-IN" altLang="en-US" sz="1800"/>
              <a:t> </a:t>
            </a:r>
            <a:endParaRPr lang="en-IN" altLang="en-US" sz="1800"/>
          </a:p>
          <a:p>
            <a:pPr>
              <a:buFont typeface="Wingdings" panose="05000000000000000000" charset="0"/>
              <a:buChar char="q"/>
            </a:pPr>
            <a:endParaRPr lang="en-IN" altLang="en-US" sz="1800"/>
          </a:p>
          <a:p>
            <a:pPr>
              <a:buFont typeface="Wingdings" panose="05000000000000000000" charset="0"/>
              <a:buChar char="q"/>
            </a:pPr>
            <a:endParaRPr lang="en-IN" altLang="en-US" sz="1800"/>
          </a:p>
          <a:p>
            <a:pPr>
              <a:buFont typeface="Wingdings" panose="05000000000000000000" charset="0"/>
              <a:buChar char="q"/>
            </a:pPr>
            <a:endParaRPr lang="en-IN" altLang="en-US" sz="1800"/>
          </a:p>
          <a:p>
            <a:pPr marL="0" indent="0">
              <a:buFont typeface="Wingdings" panose="05000000000000000000" charset="0"/>
              <a:buNone/>
            </a:pPr>
            <a:endParaRPr lang="en-IN" altLang="en-US" sz="1800"/>
          </a:p>
        </p:txBody>
      </p:sp>
      <p:pic>
        <p:nvPicPr>
          <p:cNvPr id="7" name="Content Placeholder 6"/>
          <p:cNvPicPr>
            <a:picLocks noChangeAspect="1"/>
          </p:cNvPicPr>
          <p:nvPr>
            <p:ph sz="half" idx="1"/>
          </p:nvPr>
        </p:nvPicPr>
        <p:blipFill>
          <a:blip r:embed="rId1"/>
          <a:stretch>
            <a:fillRect/>
          </a:stretch>
        </p:blipFill>
        <p:spPr>
          <a:xfrm>
            <a:off x="789940" y="1272540"/>
            <a:ext cx="4765040" cy="3667125"/>
          </a:xfrm>
          <a:prstGeom prst="rect">
            <a:avLst/>
          </a:prstGeom>
        </p:spPr>
      </p:pic>
      <p:pic>
        <p:nvPicPr>
          <p:cNvPr id="5" name="Picture 4"/>
          <p:cNvPicPr>
            <a:picLocks noChangeAspect="1"/>
          </p:cNvPicPr>
          <p:nvPr/>
        </p:nvPicPr>
        <p:blipFill>
          <a:blip r:embed="rId2"/>
          <a:stretch>
            <a:fillRect/>
          </a:stretch>
        </p:blipFill>
        <p:spPr>
          <a:xfrm>
            <a:off x="6260465" y="1272540"/>
            <a:ext cx="4980305" cy="3667125"/>
          </a:xfrm>
          <a:prstGeom prst="rect">
            <a:avLst/>
          </a:prstGeom>
        </p:spPr>
      </p:pic>
      <p:sp>
        <p:nvSpPr>
          <p:cNvPr id="6" name="Text Box 5"/>
          <p:cNvSpPr txBox="1"/>
          <p:nvPr/>
        </p:nvSpPr>
        <p:spPr>
          <a:xfrm>
            <a:off x="5970270" y="5168265"/>
            <a:ext cx="6240780" cy="1753235"/>
          </a:xfrm>
          <a:prstGeom prst="rect">
            <a:avLst/>
          </a:prstGeom>
          <a:noFill/>
        </p:spPr>
        <p:txBody>
          <a:bodyPr wrap="none" rtlCol="0">
            <a:spAutoFit/>
          </a:bodyPr>
          <a:p>
            <a:pPr marL="285750" indent="-285750" algn="l">
              <a:buFont typeface="Wingdings" panose="05000000000000000000" charset="0"/>
              <a:buChar char="q"/>
            </a:pPr>
            <a:r>
              <a:rPr lang="en-IN" altLang="en-US"/>
              <a:t>charge pump responce when the up signal is given</a:t>
            </a:r>
            <a:endParaRPr lang="en-IN" altLang="en-US"/>
          </a:p>
          <a:p>
            <a:pPr indent="0" algn="l">
              <a:buFont typeface="Wingdings" panose="05000000000000000000" charset="0"/>
              <a:buNone/>
            </a:pPr>
            <a:r>
              <a:rPr lang="en-IN" altLang="en-US"/>
              <a:t>with improved stability and adding the current mirrors to the </a:t>
            </a:r>
            <a:endParaRPr lang="en-IN" altLang="en-US"/>
          </a:p>
          <a:p>
            <a:pPr indent="0" algn="l">
              <a:buFont typeface="Wingdings" panose="05000000000000000000" charset="0"/>
              <a:buNone/>
            </a:pPr>
            <a:r>
              <a:rPr lang="en-IN" altLang="en-US"/>
              <a:t>circuit</a:t>
            </a:r>
            <a:endParaRPr lang="en-IN" altLang="en-US"/>
          </a:p>
          <a:p>
            <a:pPr marL="285750" indent="-285750" algn="l">
              <a:buFont typeface="Wingdings" panose="05000000000000000000" charset="0"/>
              <a:buChar char="q"/>
            </a:pPr>
            <a:r>
              <a:rPr lang="en-IN" altLang="en-US">
                <a:sym typeface="+mn-ea"/>
              </a:rPr>
              <a:t>here the voltage is in the range of </a:t>
            </a:r>
            <a:r>
              <a:rPr lang="en-IN" altLang="en-US" b="1">
                <a:sym typeface="+mn-ea"/>
              </a:rPr>
              <a:t>uv</a:t>
            </a:r>
            <a:r>
              <a:rPr lang="en-IN" altLang="en-US">
                <a:sym typeface="+mn-ea"/>
              </a:rPr>
              <a:t> and the time is in </a:t>
            </a:r>
            <a:endParaRPr lang="en-IN" altLang="en-US">
              <a:sym typeface="+mn-ea"/>
            </a:endParaRPr>
          </a:p>
          <a:p>
            <a:pPr indent="0" algn="l">
              <a:buFont typeface="Wingdings" panose="05000000000000000000" charset="0"/>
              <a:buNone/>
            </a:pPr>
            <a:r>
              <a:rPr lang="en-IN" altLang="en-US" b="1">
                <a:sym typeface="+mn-ea"/>
              </a:rPr>
              <a:t>us</a:t>
            </a:r>
            <a:r>
              <a:rPr lang="en-IN" altLang="en-US">
                <a:sym typeface="+mn-ea"/>
              </a:rPr>
              <a:t> </a:t>
            </a:r>
            <a:endParaRPr lang="en-IN" altLang="en-US"/>
          </a:p>
          <a:p>
            <a:pPr indent="0">
              <a:buFont typeface="Wingdings" panose="05000000000000000000" charset="0"/>
              <a:buNone/>
            </a:pPr>
            <a:endParaRPr lang="en-I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VCO simulated results</a:t>
            </a:r>
            <a:endParaRPr lang="en-IN" altLang="en-US"/>
          </a:p>
        </p:txBody>
      </p:sp>
      <p:sp>
        <p:nvSpPr>
          <p:cNvPr id="4" name="Content Placeholder 3"/>
          <p:cNvSpPr>
            <a:spLocks noGrp="1"/>
          </p:cNvSpPr>
          <p:nvPr>
            <p:ph sz="half" idx="2"/>
          </p:nvPr>
        </p:nvSpPr>
        <p:spPr/>
        <p:txBody>
          <a:bodyPr/>
          <a:p>
            <a:pPr>
              <a:buFont typeface="Wingdings" panose="05000000000000000000" charset="0"/>
              <a:buChar char="q"/>
            </a:pPr>
            <a:r>
              <a:rPr lang="en-IN" altLang="en-US" sz="1800"/>
              <a:t>VCO full swing outputs for the reference voltage of 0.6V</a:t>
            </a:r>
            <a:endParaRPr lang="en-IN" altLang="en-US" sz="1800"/>
          </a:p>
          <a:p>
            <a:pPr>
              <a:buFont typeface="Wingdings" panose="05000000000000000000" charset="0"/>
              <a:buChar char="q"/>
            </a:pPr>
            <a:r>
              <a:rPr lang="en-IN" altLang="en-US" sz="1800"/>
              <a:t>In order to get the full swing output we need to add an inverter at the ouput of the VCO</a:t>
            </a:r>
            <a:endParaRPr lang="en-IN" altLang="en-US" sz="1800"/>
          </a:p>
          <a:p>
            <a:pPr>
              <a:buFont typeface="Wingdings" panose="05000000000000000000" charset="0"/>
              <a:buChar char="q"/>
            </a:pPr>
            <a:r>
              <a:rPr lang="en-IN" altLang="en-US" sz="1800"/>
              <a:t>As we know the VCO output frequency depends on the input voltage of the VCO</a:t>
            </a:r>
            <a:endParaRPr lang="en-IN" altLang="en-US" sz="1800"/>
          </a:p>
        </p:txBody>
      </p:sp>
      <p:pic>
        <p:nvPicPr>
          <p:cNvPr id="5" name="Content Placeholder 4"/>
          <p:cNvPicPr>
            <a:picLocks noChangeAspect="1"/>
          </p:cNvPicPr>
          <p:nvPr>
            <p:ph sz="half" idx="1"/>
          </p:nvPr>
        </p:nvPicPr>
        <p:blipFill>
          <a:blip r:embed="rId1"/>
          <a:stretch>
            <a:fillRect/>
          </a:stretch>
        </p:blipFill>
        <p:spPr>
          <a:xfrm>
            <a:off x="175895" y="1600200"/>
            <a:ext cx="5802630" cy="4525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79095" y="399415"/>
            <a:ext cx="11720830" cy="2861310"/>
          </a:xfrm>
          <a:prstGeom prst="rect">
            <a:avLst/>
          </a:prstGeom>
          <a:noFill/>
        </p:spPr>
        <p:txBody>
          <a:bodyPr wrap="none" rtlCol="0">
            <a:spAutoFit/>
          </a:bodyPr>
          <a:p>
            <a:r>
              <a:rPr lang="en-IN" altLang="en-US" b="1" u="sng">
                <a:solidFill>
                  <a:schemeClr val="tx1"/>
                </a:solidFill>
              </a:rPr>
              <a:t>PLL(phase locked loops): </a:t>
            </a:r>
            <a:endParaRPr lang="en-IN" altLang="en-US" b="1" u="sng">
              <a:solidFill>
                <a:schemeClr val="tx1"/>
              </a:solidFill>
            </a:endParaRPr>
          </a:p>
          <a:p>
            <a:endParaRPr lang="en-IN" altLang="en-US" b="1" u="sng">
              <a:solidFill>
                <a:schemeClr val="tx1"/>
              </a:solidFill>
            </a:endParaRPr>
          </a:p>
          <a:p>
            <a:pPr marL="285750" indent="-285750">
              <a:buFont typeface="Wingdings" panose="05000000000000000000" charset="0"/>
              <a:buChar char="q"/>
            </a:pPr>
            <a:r>
              <a:rPr lang="en-IN" altLang="en-US"/>
              <a:t>A pll is basically a control system which maintains its output signal in phase with input reference signal which is </a:t>
            </a:r>
            <a:endParaRPr lang="en-IN" altLang="en-US"/>
          </a:p>
          <a:p>
            <a:r>
              <a:rPr lang="en-IN" altLang="en-US"/>
              <a:t>coming from an external sourse(quartz crystal)</a:t>
            </a:r>
            <a:endParaRPr lang="en-IN" altLang="en-US"/>
          </a:p>
          <a:p>
            <a:endParaRPr lang="en-IN" altLang="en-US"/>
          </a:p>
          <a:p>
            <a:pPr marL="285750" indent="-285750">
              <a:buFont typeface="Wingdings" panose="05000000000000000000" charset="0"/>
              <a:buChar char="q"/>
            </a:pPr>
            <a:r>
              <a:rPr lang="en-IN" altLang="en-US"/>
              <a:t>The main idea of this workshop is to design a PLL for clock signal where the output signal should not have any </a:t>
            </a:r>
            <a:endParaRPr lang="en-IN" altLang="en-US"/>
          </a:p>
          <a:p>
            <a:r>
              <a:rPr lang="en-IN" altLang="en-US"/>
              <a:t>phase and frequency distortions with respect to reference signal</a:t>
            </a:r>
            <a:endParaRPr lang="en-IN" altLang="en-US"/>
          </a:p>
          <a:p>
            <a:endParaRPr lang="en-IN" altLang="en-US"/>
          </a:p>
          <a:p>
            <a:endParaRPr lang="en-IN" altLang="en-US"/>
          </a:p>
          <a:p>
            <a:endParaRPr lang="en-IN" altLang="en-US"/>
          </a:p>
        </p:txBody>
      </p:sp>
      <p:pic>
        <p:nvPicPr>
          <p:cNvPr id="2" name="Picture 1"/>
          <p:cNvPicPr>
            <a:picLocks noChangeAspect="1"/>
          </p:cNvPicPr>
          <p:nvPr/>
        </p:nvPicPr>
        <p:blipFill>
          <a:blip r:embed="rId1"/>
          <a:stretch>
            <a:fillRect/>
          </a:stretch>
        </p:blipFill>
        <p:spPr>
          <a:xfrm>
            <a:off x="3462655" y="2533650"/>
            <a:ext cx="4486275" cy="2095500"/>
          </a:xfrm>
          <a:prstGeom prst="rect">
            <a:avLst/>
          </a:prstGeom>
          <a:ln>
            <a:solidFill>
              <a:schemeClr val="tx1"/>
            </a:solidFill>
          </a:ln>
        </p:spPr>
      </p:pic>
      <p:sp>
        <p:nvSpPr>
          <p:cNvPr id="3" name="Text Box 2"/>
          <p:cNvSpPr txBox="1"/>
          <p:nvPr/>
        </p:nvSpPr>
        <p:spPr>
          <a:xfrm>
            <a:off x="382905" y="4964430"/>
            <a:ext cx="11098530" cy="645160"/>
          </a:xfrm>
          <a:prstGeom prst="rect">
            <a:avLst/>
          </a:prstGeom>
          <a:noFill/>
        </p:spPr>
        <p:txBody>
          <a:bodyPr wrap="none" rtlCol="0">
            <a:spAutoFit/>
          </a:bodyPr>
          <a:p>
            <a:pPr marL="285750" indent="-285750">
              <a:buFont typeface="Wingdings" panose="05000000000000000000" charset="0"/>
              <a:buChar char="q"/>
            </a:pPr>
            <a:r>
              <a:rPr lang="en-IN" altLang="en-US"/>
              <a:t>Here you can see the frequency spectrum of the nosiy ad pure signals, where the noise spectrum having </a:t>
            </a:r>
            <a:endParaRPr lang="en-IN" altLang="en-US"/>
          </a:p>
          <a:p>
            <a:pPr indent="0">
              <a:buFont typeface="Wingdings" panose="05000000000000000000" charset="0"/>
              <a:buNone/>
            </a:pPr>
            <a:r>
              <a:rPr lang="en-IN" altLang="en-US"/>
              <a:t>responses at other frequencies also.</a:t>
            </a: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87312"/>
            <a:ext cx="10972800" cy="1143000"/>
          </a:xfrm>
        </p:spPr>
        <p:txBody>
          <a:bodyPr/>
          <a:p>
            <a:r>
              <a:rPr lang="en-IN" altLang="en-US"/>
              <a:t>combining all the circuits</a:t>
            </a:r>
            <a:endParaRPr lang="en-IN" altLang="en-US"/>
          </a:p>
        </p:txBody>
      </p:sp>
      <p:sp>
        <p:nvSpPr>
          <p:cNvPr id="3" name="Content Placeholder 2"/>
          <p:cNvSpPr>
            <a:spLocks noGrp="1"/>
          </p:cNvSpPr>
          <p:nvPr>
            <p:ph sz="half" idx="1"/>
          </p:nvPr>
        </p:nvSpPr>
        <p:spPr>
          <a:xfrm>
            <a:off x="677545" y="1396365"/>
            <a:ext cx="5778500" cy="4526280"/>
          </a:xfrm>
        </p:spPr>
        <p:txBody>
          <a:bodyPr/>
          <a:p>
            <a:pPr>
              <a:buFont typeface="Wingdings" panose="05000000000000000000" charset="0"/>
              <a:buChar char="q"/>
            </a:pPr>
            <a:r>
              <a:rPr lang="en-IN" altLang="en-US" sz="1800"/>
              <a:t>we can combine all the subcircuits in to the single file and we can run it</a:t>
            </a:r>
            <a:endParaRPr lang="en-IN" altLang="en-US" sz="1800"/>
          </a:p>
          <a:p>
            <a:pPr>
              <a:buFont typeface="Wingdings" panose="05000000000000000000" charset="0"/>
              <a:buChar char="q"/>
            </a:pPr>
            <a:r>
              <a:rPr lang="en-IN" altLang="en-US" sz="1800"/>
              <a:t>initially we need to instantiate the subcircuits and then we also need to define the definations</a:t>
            </a:r>
            <a:endParaRPr lang="en-IN" altLang="en-US" sz="1800"/>
          </a:p>
          <a:p>
            <a:pPr marL="0" indent="0">
              <a:buFont typeface="Wingdings" panose="05000000000000000000" charset="0"/>
              <a:buNone/>
            </a:pPr>
            <a:r>
              <a:rPr lang="en-IN" altLang="en-US" sz="1800"/>
              <a:t>     of the subcircuits even</a:t>
            </a:r>
            <a:endParaRPr lang="en-IN" altLang="en-US" sz="1800"/>
          </a:p>
          <a:p>
            <a:pPr>
              <a:buFont typeface="Wingdings" panose="05000000000000000000" charset="0"/>
              <a:buChar char="q"/>
            </a:pPr>
            <a:r>
              <a:rPr lang="en-IN" altLang="en-US" sz="1800">
                <a:sym typeface="+mn-ea"/>
              </a:rPr>
              <a:t>we need to give the signal names also after</a:t>
            </a:r>
            <a:endParaRPr lang="en-IN" altLang="en-US" sz="1800">
              <a:sym typeface="+mn-ea"/>
            </a:endParaRPr>
          </a:p>
          <a:p>
            <a:pPr marL="0" indent="0">
              <a:buFont typeface="Wingdings" panose="05000000000000000000" charset="0"/>
              <a:buNone/>
            </a:pPr>
            <a:r>
              <a:rPr lang="en-IN" altLang="en-US" sz="1800">
                <a:sym typeface="+mn-ea"/>
              </a:rPr>
              <a:t>     instantiating the sub circuits which will match </a:t>
            </a:r>
            <a:endParaRPr lang="en-IN" altLang="en-US" sz="1800">
              <a:sym typeface="+mn-ea"/>
            </a:endParaRPr>
          </a:p>
          <a:p>
            <a:pPr marL="0" indent="0">
              <a:buFont typeface="Wingdings" panose="05000000000000000000" charset="0"/>
              <a:buNone/>
            </a:pPr>
            <a:r>
              <a:rPr lang="en-IN" altLang="en-US" sz="1800">
                <a:sym typeface="+mn-ea"/>
              </a:rPr>
              <a:t>     to the signals in the subckt defination</a:t>
            </a:r>
            <a:endParaRPr lang="en-IN" altLang="en-US" sz="1800"/>
          </a:p>
          <a:p>
            <a:pPr>
              <a:buFont typeface="Wingdings" panose="05000000000000000000" charset="0"/>
              <a:buChar char="q"/>
            </a:pPr>
            <a:r>
              <a:rPr lang="en-IN" altLang="en-US" sz="1800"/>
              <a:t>After attaching the subcircuits end the individual code block with </a:t>
            </a:r>
            <a:r>
              <a:rPr lang="en-IN" altLang="en-US" sz="1800" b="1"/>
              <a:t>.ends subckt name.</a:t>
            </a:r>
            <a:endParaRPr lang="en-IN" altLang="en-US" sz="1800" b="1"/>
          </a:p>
          <a:p>
            <a:pPr marL="0" indent="0">
              <a:buFont typeface="Wingdings" panose="05000000000000000000" charset="0"/>
              <a:buNone/>
            </a:pPr>
            <a:endParaRPr lang="en-IN" altLang="en-US" sz="1800" b="1"/>
          </a:p>
          <a:p>
            <a:pPr marL="0" indent="0">
              <a:buFont typeface="Wingdings" panose="05000000000000000000" charset="0"/>
              <a:buNone/>
            </a:pPr>
            <a:endParaRPr lang="en-IN" altLang="en-US" sz="1800" b="1"/>
          </a:p>
          <a:p>
            <a:pPr>
              <a:buFont typeface="Wingdings" panose="05000000000000000000" charset="0"/>
              <a:buChar char="q"/>
            </a:pPr>
            <a:endParaRPr lang="en-IN" altLang="en-US" sz="1800" b="1"/>
          </a:p>
          <a:p>
            <a:endParaRPr lang="en-IN" altLang="en-US" sz="1800" b="1"/>
          </a:p>
        </p:txBody>
      </p:sp>
      <p:pic>
        <p:nvPicPr>
          <p:cNvPr id="10" name="Content Placeholder 4"/>
          <p:cNvPicPr>
            <a:picLocks noChangeAspect="1"/>
          </p:cNvPicPr>
          <p:nvPr/>
        </p:nvPicPr>
        <p:blipFill>
          <a:blip r:embed="rId1"/>
          <a:srcRect t="2073"/>
          <a:stretch>
            <a:fillRect/>
          </a:stretch>
        </p:blipFill>
        <p:spPr>
          <a:xfrm>
            <a:off x="6783070" y="1405890"/>
            <a:ext cx="4420870" cy="4046220"/>
          </a:xfrm>
          <a:prstGeom prst="rect">
            <a:avLst/>
          </a:prstGeom>
          <a:noFill/>
          <a:ln w="9525">
            <a:solidFill>
              <a:schemeClr val="tx1"/>
            </a:solidFill>
          </a:ln>
        </p:spPr>
      </p:pic>
      <p:sp>
        <p:nvSpPr>
          <p:cNvPr id="11" name="Rectangles 10"/>
          <p:cNvSpPr/>
          <p:nvPr/>
        </p:nvSpPr>
        <p:spPr>
          <a:xfrm>
            <a:off x="6709410" y="2021840"/>
            <a:ext cx="4562475" cy="824230"/>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1"/>
          </p:nvPr>
        </p:nvPicPr>
        <p:blipFill>
          <a:blip r:embed="rId1"/>
          <a:stretch>
            <a:fillRect/>
          </a:stretch>
        </p:blipFill>
        <p:spPr>
          <a:xfrm>
            <a:off x="1908175" y="1523365"/>
            <a:ext cx="9794875" cy="4420235"/>
          </a:xfrm>
          <a:prstGeom prst="rect">
            <a:avLst/>
          </a:prstGeom>
        </p:spPr>
      </p:pic>
      <p:sp>
        <p:nvSpPr>
          <p:cNvPr id="5" name="Text Box 4"/>
          <p:cNvSpPr txBox="1"/>
          <p:nvPr/>
        </p:nvSpPr>
        <p:spPr>
          <a:xfrm>
            <a:off x="315595" y="2205990"/>
            <a:ext cx="1503680" cy="368300"/>
          </a:xfrm>
          <a:prstGeom prst="rect">
            <a:avLst/>
          </a:prstGeom>
          <a:noFill/>
        </p:spPr>
        <p:txBody>
          <a:bodyPr wrap="none" rtlCol="0">
            <a:spAutoFit/>
          </a:bodyPr>
          <a:p>
            <a:r>
              <a:rPr lang="en-IN" altLang="en-US" b="1">
                <a:solidFill>
                  <a:srgbClr val="FFFF00"/>
                </a:solidFill>
              </a:rPr>
              <a:t>down signal</a:t>
            </a:r>
            <a:endParaRPr lang="en-IN" altLang="en-US" b="1">
              <a:solidFill>
                <a:srgbClr val="FFFF00"/>
              </a:solidFill>
            </a:endParaRPr>
          </a:p>
        </p:txBody>
      </p:sp>
      <p:sp>
        <p:nvSpPr>
          <p:cNvPr id="6" name="Text Box 5"/>
          <p:cNvSpPr txBox="1"/>
          <p:nvPr/>
        </p:nvSpPr>
        <p:spPr>
          <a:xfrm>
            <a:off x="594995" y="2867660"/>
            <a:ext cx="1160780" cy="368300"/>
          </a:xfrm>
          <a:prstGeom prst="rect">
            <a:avLst/>
          </a:prstGeom>
          <a:noFill/>
        </p:spPr>
        <p:txBody>
          <a:bodyPr wrap="none" rtlCol="0">
            <a:spAutoFit/>
          </a:bodyPr>
          <a:p>
            <a:r>
              <a:rPr lang="en-IN" altLang="en-US">
                <a:solidFill>
                  <a:srgbClr val="C00000"/>
                </a:solidFill>
              </a:rPr>
              <a:t>up signal </a:t>
            </a:r>
            <a:endParaRPr lang="en-IN" altLang="en-US">
              <a:solidFill>
                <a:srgbClr val="C00000"/>
              </a:solidFill>
            </a:endParaRPr>
          </a:p>
        </p:txBody>
      </p:sp>
      <p:sp>
        <p:nvSpPr>
          <p:cNvPr id="7" name="Text Box 6"/>
          <p:cNvSpPr txBox="1"/>
          <p:nvPr/>
        </p:nvSpPr>
        <p:spPr>
          <a:xfrm>
            <a:off x="353695" y="3998595"/>
            <a:ext cx="1529080" cy="368300"/>
          </a:xfrm>
          <a:prstGeom prst="rect">
            <a:avLst/>
          </a:prstGeom>
          <a:noFill/>
        </p:spPr>
        <p:txBody>
          <a:bodyPr wrap="none" rtlCol="0">
            <a:spAutoFit/>
          </a:bodyPr>
          <a:p>
            <a:r>
              <a:rPr lang="en-IN" altLang="en-US">
                <a:solidFill>
                  <a:srgbClr val="00B050"/>
                </a:solidFill>
              </a:rPr>
              <a:t>clk_out_by_2</a:t>
            </a:r>
            <a:endParaRPr lang="en-IN" altLang="en-US">
              <a:solidFill>
                <a:srgbClr val="00B050"/>
              </a:solidFill>
            </a:endParaRPr>
          </a:p>
        </p:txBody>
      </p:sp>
      <p:sp>
        <p:nvSpPr>
          <p:cNvPr id="8" name="Text Box 7"/>
          <p:cNvSpPr txBox="1"/>
          <p:nvPr/>
        </p:nvSpPr>
        <p:spPr>
          <a:xfrm>
            <a:off x="327025" y="5207000"/>
            <a:ext cx="1529080" cy="645160"/>
          </a:xfrm>
          <a:prstGeom prst="rect">
            <a:avLst/>
          </a:prstGeom>
          <a:noFill/>
        </p:spPr>
        <p:txBody>
          <a:bodyPr wrap="none" rtlCol="0">
            <a:spAutoFit/>
          </a:bodyPr>
          <a:p>
            <a:r>
              <a:rPr lang="en-IN" altLang="en-US">
                <a:solidFill>
                  <a:srgbClr val="FF0000"/>
                </a:solidFill>
              </a:rPr>
              <a:t>clk_ref</a:t>
            </a:r>
            <a:endParaRPr lang="en-IN" altLang="en-US">
              <a:solidFill>
                <a:srgbClr val="FF0000"/>
              </a:solidFill>
            </a:endParaRPr>
          </a:p>
          <a:p>
            <a:r>
              <a:rPr lang="en-IN" altLang="en-US">
                <a:solidFill>
                  <a:srgbClr val="0070C0"/>
                </a:solidFill>
              </a:rPr>
              <a:t>clk_out_by_8</a:t>
            </a:r>
            <a:endParaRPr lang="en-IN" altLang="en-US">
              <a:solidFill>
                <a:srgbClr val="0070C0"/>
              </a:solidFill>
            </a:endParaRPr>
          </a:p>
        </p:txBody>
      </p:sp>
      <p:sp>
        <p:nvSpPr>
          <p:cNvPr id="10" name="Title 9"/>
          <p:cNvSpPr>
            <a:spLocks noGrp="1"/>
          </p:cNvSpPr>
          <p:nvPr>
            <p:ph type="title"/>
          </p:nvPr>
        </p:nvSpPr>
        <p:spPr>
          <a:xfrm>
            <a:off x="609600" y="276543"/>
            <a:ext cx="10972800" cy="1143000"/>
          </a:xfrm>
        </p:spPr>
        <p:txBody>
          <a:bodyPr/>
          <a:p>
            <a:r>
              <a:rPr lang="en-IN" altLang="en-US"/>
              <a:t>simulation results</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Trouble shooting steps:</a:t>
            </a:r>
            <a:endParaRPr lang="en-IN" altLang="en-US"/>
          </a:p>
        </p:txBody>
      </p:sp>
      <p:sp>
        <p:nvSpPr>
          <p:cNvPr id="3" name="Content Placeholder 2"/>
          <p:cNvSpPr>
            <a:spLocks noGrp="1"/>
          </p:cNvSpPr>
          <p:nvPr>
            <p:ph sz="half" idx="1"/>
          </p:nvPr>
        </p:nvSpPr>
        <p:spPr>
          <a:xfrm>
            <a:off x="609600" y="1600200"/>
            <a:ext cx="5740400" cy="4526280"/>
          </a:xfrm>
        </p:spPr>
        <p:txBody>
          <a:bodyPr/>
          <a:p>
            <a:pPr>
              <a:buFont typeface="Wingdings" panose="05000000000000000000" charset="0"/>
              <a:buChar char="q"/>
            </a:pPr>
            <a:r>
              <a:rPr lang="en-IN" altLang="en-US" sz="1800"/>
              <a:t>Always debud the individual components </a:t>
            </a:r>
            <a:endParaRPr lang="en-IN" altLang="en-US" sz="1800"/>
          </a:p>
          <a:p>
            <a:pPr>
              <a:buFont typeface="Wingdings" panose="05000000000000000000" charset="0"/>
              <a:buChar char="q"/>
            </a:pPr>
            <a:r>
              <a:rPr lang="en-IN" altLang="en-US" sz="1800"/>
              <a:t>if any of the output signal is not generating check the intermediate connections </a:t>
            </a:r>
            <a:endParaRPr lang="en-IN" altLang="en-US" sz="1800"/>
          </a:p>
          <a:p>
            <a:pPr>
              <a:buFont typeface="Wingdings" panose="05000000000000000000" charset="0"/>
              <a:buChar char="q"/>
            </a:pPr>
            <a:r>
              <a:rPr lang="en-IN" altLang="en-US" sz="1800"/>
              <a:t>if the expected output is not generating check for like(net name, capitilization of units etc..)</a:t>
            </a:r>
            <a:endParaRPr lang="en-IN" altLang="en-US" sz="1800"/>
          </a:p>
          <a:p>
            <a:pPr>
              <a:buFont typeface="Wingdings" panose="05000000000000000000" charset="0"/>
              <a:buChar char="q"/>
            </a:pPr>
            <a:r>
              <a:rPr lang="en-IN" altLang="en-US" sz="1800"/>
              <a:t>if the difference in phase is reduced to few “ns”(dead zone) if the phase detector is not able to detect then it could lead the stability issue</a:t>
            </a:r>
            <a:endParaRPr lang="en-IN" altLang="en-US" sz="1800"/>
          </a:p>
          <a:p>
            <a:pPr>
              <a:buFont typeface="Wingdings" panose="05000000000000000000" charset="0"/>
              <a:buChar char="q"/>
            </a:pPr>
            <a:r>
              <a:rPr lang="en-IN" altLang="en-US" sz="1800"/>
              <a:t>check for charging or discharging of the charge pump</a:t>
            </a:r>
            <a:endParaRPr lang="en-IN" altLang="en-US" sz="1800"/>
          </a:p>
          <a:p>
            <a:pPr>
              <a:buFont typeface="Wingdings" panose="05000000000000000000" charset="0"/>
              <a:buChar char="q"/>
            </a:pPr>
            <a:r>
              <a:rPr lang="en-IN" altLang="en-US" sz="1800"/>
              <a:t>we can also check the transfer function stability by using RH criteria </a:t>
            </a:r>
            <a:endParaRPr lang="en-IN" altLang="en-US" sz="1800"/>
          </a:p>
          <a:p>
            <a:pPr>
              <a:buFont typeface="Wingdings" panose="05000000000000000000" charset="0"/>
              <a:buChar char="q"/>
            </a:pPr>
            <a:r>
              <a:rPr lang="en-IN" altLang="en-US" sz="1800"/>
              <a:t>main objective is to have the poles of the system to the left side </a:t>
            </a:r>
            <a:endParaRPr lang="en-IN" altLang="en-US" sz="1800"/>
          </a:p>
          <a:p>
            <a:pPr>
              <a:buFont typeface="Wingdings" panose="05000000000000000000" charset="0"/>
              <a:buChar char="q"/>
            </a:pPr>
            <a:endParaRPr lang="en-IN" altLang="en-US" sz="1800"/>
          </a:p>
        </p:txBody>
      </p:sp>
      <p:pic>
        <p:nvPicPr>
          <p:cNvPr id="5" name="Picture 4"/>
          <p:cNvPicPr>
            <a:picLocks noChangeAspect="1"/>
          </p:cNvPicPr>
          <p:nvPr/>
        </p:nvPicPr>
        <p:blipFill>
          <a:blip r:embed="rId1"/>
          <a:stretch>
            <a:fillRect/>
          </a:stretch>
        </p:blipFill>
        <p:spPr>
          <a:xfrm>
            <a:off x="6800850" y="2527935"/>
            <a:ext cx="4923790" cy="24739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layout design</a:t>
            </a:r>
            <a:endParaRPr lang="en-IN" altLang="en-US"/>
          </a:p>
        </p:txBody>
      </p:sp>
      <p:sp>
        <p:nvSpPr>
          <p:cNvPr id="3" name="Content Placeholder 2"/>
          <p:cNvSpPr>
            <a:spLocks noGrp="1"/>
          </p:cNvSpPr>
          <p:nvPr>
            <p:ph sz="half" idx="1"/>
          </p:nvPr>
        </p:nvSpPr>
        <p:spPr>
          <a:xfrm>
            <a:off x="609600" y="1264920"/>
            <a:ext cx="5376545" cy="5196840"/>
          </a:xfrm>
        </p:spPr>
        <p:txBody>
          <a:bodyPr/>
          <a:p>
            <a:pPr>
              <a:buFont typeface="Wingdings" panose="05000000000000000000" charset="0"/>
              <a:buChar char="q"/>
            </a:pPr>
            <a:r>
              <a:rPr lang="en-IN" altLang="en-US" sz="1800"/>
              <a:t>Magic is the tool which is used for layout design and parasitic extraction</a:t>
            </a:r>
            <a:endParaRPr lang="en-IN" altLang="en-US" sz="1800"/>
          </a:p>
          <a:p>
            <a:pPr>
              <a:buFont typeface="Wingdings" panose="05000000000000000000" charset="0"/>
              <a:buChar char="q"/>
            </a:pPr>
            <a:r>
              <a:rPr lang="en-IN" altLang="en-US" sz="1800"/>
              <a:t>we can open the layout tool by entering the command </a:t>
            </a:r>
            <a:r>
              <a:rPr lang="en-IN" altLang="en-US" sz="1800" b="1"/>
              <a:t>magic- T sky130A.tech</a:t>
            </a:r>
            <a:endParaRPr lang="en-IN" altLang="en-US" sz="1800" b="1"/>
          </a:p>
          <a:p>
            <a:pPr>
              <a:buFont typeface="Wingdings" panose="05000000000000000000" charset="0"/>
              <a:buChar char="q"/>
            </a:pPr>
            <a:r>
              <a:rPr lang="en-IN" altLang="en-US" sz="1800"/>
              <a:t>we can even select the area on which we are going to draw our layout by selecting the region and we can also fill the materials required for the transistor to fill out by selecting the materials on the right.</a:t>
            </a:r>
            <a:endParaRPr lang="en-IN" altLang="en-US" sz="1800"/>
          </a:p>
          <a:p>
            <a:pPr>
              <a:buFont typeface="Wingdings" panose="05000000000000000000" charset="0"/>
              <a:buChar char="q"/>
            </a:pPr>
            <a:r>
              <a:rPr lang="en-IN" altLang="en-US" sz="1800"/>
              <a:t>In order to connect the components in other layers we need to add vias</a:t>
            </a:r>
            <a:endParaRPr lang="en-IN" altLang="en-US" sz="1800"/>
          </a:p>
          <a:p>
            <a:pPr>
              <a:buFont typeface="Wingdings" panose="05000000000000000000" charset="0"/>
              <a:buChar char="q"/>
            </a:pPr>
            <a:r>
              <a:rPr lang="en-IN" altLang="en-US" sz="1800"/>
              <a:t>we need to meet the design rule checkup’s in order to have a perfect design</a:t>
            </a:r>
            <a:endParaRPr lang="en-IN" altLang="en-US" sz="1800"/>
          </a:p>
          <a:p>
            <a:pPr>
              <a:buFont typeface="Wingdings" panose="05000000000000000000" charset="0"/>
              <a:buChar char="q"/>
            </a:pPr>
            <a:r>
              <a:rPr lang="en-IN" altLang="en-US" sz="1800"/>
              <a:t>we can also copy the design by drawing the box around it and by pressing the </a:t>
            </a:r>
            <a:r>
              <a:rPr lang="en-IN" altLang="en-US" sz="1800" b="1"/>
              <a:t>A</a:t>
            </a:r>
            <a:r>
              <a:rPr lang="en-IN" altLang="en-US" sz="1800"/>
              <a:t> buttoon to select it and move the cursor to the desired location and then press </a:t>
            </a:r>
            <a:r>
              <a:rPr lang="en-IN" altLang="en-US" sz="1800" b="1"/>
              <a:t>C</a:t>
            </a:r>
            <a:r>
              <a:rPr lang="en-IN" altLang="en-US" sz="1800"/>
              <a:t> button to place there.</a:t>
            </a:r>
            <a:endParaRPr lang="en-IN" altLang="en-US" sz="1800"/>
          </a:p>
          <a:p>
            <a:pPr>
              <a:buFont typeface="Wingdings" panose="05000000000000000000" charset="0"/>
              <a:buChar char="q"/>
            </a:pPr>
            <a:r>
              <a:rPr lang="en-IN" altLang="en-US" sz="1800" b="1"/>
              <a:t>M</a:t>
            </a:r>
            <a:r>
              <a:rPr lang="en-IN" altLang="en-US" sz="1800"/>
              <a:t> button is used to move the design </a:t>
            </a:r>
            <a:endParaRPr lang="en-IN" altLang="en-US" sz="1800"/>
          </a:p>
        </p:txBody>
      </p:sp>
      <p:pic>
        <p:nvPicPr>
          <p:cNvPr id="9" name="Content Placeholder 8"/>
          <p:cNvPicPr>
            <a:picLocks noChangeAspect="1"/>
          </p:cNvPicPr>
          <p:nvPr>
            <p:ph sz="half" idx="2"/>
          </p:nvPr>
        </p:nvPicPr>
        <p:blipFill>
          <a:blip r:embed="rId1"/>
          <a:stretch>
            <a:fillRect/>
          </a:stretch>
        </p:blipFill>
        <p:spPr>
          <a:xfrm>
            <a:off x="6397625" y="1417955"/>
            <a:ext cx="5376545" cy="2564130"/>
          </a:xfrm>
          <a:prstGeom prst="rect">
            <a:avLst/>
          </a:prstGeom>
        </p:spPr>
      </p:pic>
      <p:pic>
        <p:nvPicPr>
          <p:cNvPr id="11" name="Picture 10"/>
          <p:cNvPicPr>
            <a:picLocks noChangeAspect="1"/>
          </p:cNvPicPr>
          <p:nvPr/>
        </p:nvPicPr>
        <p:blipFill>
          <a:blip r:embed="rId2"/>
          <a:stretch>
            <a:fillRect/>
          </a:stretch>
        </p:blipFill>
        <p:spPr>
          <a:xfrm>
            <a:off x="8152130" y="4650105"/>
            <a:ext cx="1866900" cy="1333500"/>
          </a:xfrm>
          <a:prstGeom prst="rect">
            <a:avLst/>
          </a:prstGeom>
        </p:spPr>
      </p:pic>
      <p:sp>
        <p:nvSpPr>
          <p:cNvPr id="12" name="Text Box 11"/>
          <p:cNvSpPr txBox="1"/>
          <p:nvPr/>
        </p:nvSpPr>
        <p:spPr>
          <a:xfrm>
            <a:off x="8655050" y="5034280"/>
            <a:ext cx="474980" cy="368300"/>
          </a:xfrm>
          <a:prstGeom prst="rect">
            <a:avLst/>
          </a:prstGeom>
          <a:noFill/>
        </p:spPr>
        <p:txBody>
          <a:bodyPr wrap="none" rtlCol="0">
            <a:spAutoFit/>
          </a:bodyPr>
          <a:p>
            <a:r>
              <a:rPr lang="en-IN" altLang="en-US"/>
              <a:t>via</a:t>
            </a:r>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Errors</a:t>
            </a:r>
            <a:endParaRPr lang="en-IN" altLang="en-US"/>
          </a:p>
        </p:txBody>
      </p:sp>
      <p:sp>
        <p:nvSpPr>
          <p:cNvPr id="5" name="Text Box 4"/>
          <p:cNvSpPr txBox="1"/>
          <p:nvPr/>
        </p:nvSpPr>
        <p:spPr>
          <a:xfrm>
            <a:off x="609600" y="1296035"/>
            <a:ext cx="11582400" cy="2584450"/>
          </a:xfrm>
          <a:prstGeom prst="rect">
            <a:avLst/>
          </a:prstGeom>
          <a:noFill/>
        </p:spPr>
        <p:txBody>
          <a:bodyPr wrap="square" rtlCol="0">
            <a:spAutoFit/>
          </a:bodyPr>
          <a:p>
            <a:pPr marL="285750" indent="-285750">
              <a:buFont typeface="Wingdings" panose="05000000000000000000" charset="0"/>
              <a:buChar char="q"/>
            </a:pPr>
            <a:r>
              <a:rPr lang="en-IN" altLang="en-US"/>
              <a:t>if we get the whitish DRC errors then there is a chances that  layer or the interconnect is small or very big</a:t>
            </a:r>
            <a:endParaRPr lang="en-IN" altLang="en-US"/>
          </a:p>
          <a:p>
            <a:pPr marL="285750" indent="-285750">
              <a:buFont typeface="Wingdings" panose="05000000000000000000" charset="0"/>
              <a:buChar char="q"/>
            </a:pPr>
            <a:r>
              <a:rPr lang="en-IN" altLang="en-US"/>
              <a:t>we need to satisfy all the design rule checks in order to obtain the desired results</a:t>
            </a:r>
            <a:endParaRPr lang="en-IN" altLang="en-US"/>
          </a:p>
          <a:p>
            <a:pPr marL="285750" indent="-285750">
              <a:buFont typeface="Wingdings" panose="05000000000000000000" charset="0"/>
              <a:buChar char="q"/>
            </a:pPr>
            <a:r>
              <a:rPr lang="en-IN" altLang="en-US"/>
              <a:t>like some of the interconnects may not carry the high density currents because of the interconnect size  </a:t>
            </a:r>
            <a:endParaRPr lang="en-IN" altLang="en-US"/>
          </a:p>
          <a:p>
            <a:pPr marL="285750" indent="-285750">
              <a:buFont typeface="Wingdings" panose="05000000000000000000" charset="0"/>
              <a:buChar char="q"/>
            </a:pPr>
            <a:r>
              <a:rPr lang="en-IN" altLang="en-US"/>
              <a:t>there is a possibility of crosstalk or might be signal integrity issues or mismatch in the characteristic impedance </a:t>
            </a:r>
            <a:endParaRPr lang="en-IN" altLang="en-US"/>
          </a:p>
          <a:p>
            <a:pPr marL="285750" indent="-285750">
              <a:buFont typeface="Wingdings" panose="05000000000000000000" charset="0"/>
              <a:buChar char="q"/>
            </a:pPr>
            <a:r>
              <a:rPr lang="en-IN" altLang="en-US"/>
              <a:t>we need to solve all the errors which we are getting in order to make the design work properly and we need to </a:t>
            </a:r>
            <a:endParaRPr lang="en-IN" altLang="en-US"/>
          </a:p>
          <a:p>
            <a:pPr indent="0">
              <a:buFont typeface="Wingdings" panose="05000000000000000000" charset="0"/>
              <a:buNone/>
            </a:pPr>
            <a:r>
              <a:rPr lang="en-IN" altLang="en-US"/>
              <a:t>    give improvements as early as possible before fabricated design testing </a:t>
            </a:r>
            <a:endParaRPr lang="en-IN" altLang="en-US"/>
          </a:p>
          <a:p>
            <a:pPr marL="285750" indent="-285750">
              <a:buFont typeface="Wingdings" panose="05000000000000000000" charset="0"/>
              <a:buChar char="q"/>
            </a:pPr>
            <a:r>
              <a:rPr lang="en-IN" altLang="en-US"/>
              <a:t>we need to satisfy the DC IR results also to make work the design with stable power supply</a:t>
            </a:r>
            <a:endParaRPr lang="en-IN" altLang="en-US"/>
          </a:p>
          <a:p>
            <a:pPr marL="285750" indent="-285750">
              <a:buFont typeface="Wingdings" panose="05000000000000000000" charset="0"/>
              <a:buChar char="q"/>
            </a:pPr>
            <a:endParaRPr lang="en-IN" altLang="en-US"/>
          </a:p>
        </p:txBody>
      </p:sp>
      <p:sp>
        <p:nvSpPr>
          <p:cNvPr id="6" name="Text Box 5"/>
          <p:cNvSpPr txBox="1"/>
          <p:nvPr/>
        </p:nvSpPr>
        <p:spPr>
          <a:xfrm>
            <a:off x="3804285" y="3649980"/>
            <a:ext cx="4125595" cy="768350"/>
          </a:xfrm>
          <a:prstGeom prst="rect">
            <a:avLst/>
          </a:prstGeom>
          <a:noFill/>
        </p:spPr>
        <p:txBody>
          <a:bodyPr wrap="none" rtlCol="0">
            <a:spAutoFit/>
          </a:bodyPr>
          <a:p>
            <a:r>
              <a:rPr lang="en-IN" altLang="en-US" sz="4400"/>
              <a:t>ports and labels</a:t>
            </a:r>
            <a:endParaRPr lang="en-IN" altLang="en-US" sz="4400"/>
          </a:p>
        </p:txBody>
      </p:sp>
      <p:pic>
        <p:nvPicPr>
          <p:cNvPr id="7" name="Content Placeholder 6"/>
          <p:cNvPicPr>
            <a:picLocks noChangeAspect="1"/>
          </p:cNvPicPr>
          <p:nvPr>
            <p:ph idx="1"/>
          </p:nvPr>
        </p:nvPicPr>
        <p:blipFill>
          <a:blip r:embed="rId1"/>
          <a:stretch>
            <a:fillRect/>
          </a:stretch>
        </p:blipFill>
        <p:spPr>
          <a:xfrm>
            <a:off x="7929880" y="4418330"/>
            <a:ext cx="3772535" cy="2063115"/>
          </a:xfrm>
          <a:prstGeom prst="rect">
            <a:avLst/>
          </a:prstGeom>
        </p:spPr>
      </p:pic>
      <p:sp>
        <p:nvSpPr>
          <p:cNvPr id="8" name="Rectangles 7"/>
          <p:cNvSpPr/>
          <p:nvPr/>
        </p:nvSpPr>
        <p:spPr>
          <a:xfrm>
            <a:off x="8261350" y="6059805"/>
            <a:ext cx="1504950" cy="57467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63220" y="4573270"/>
            <a:ext cx="7174230" cy="2030095"/>
          </a:xfrm>
          <a:prstGeom prst="rect">
            <a:avLst/>
          </a:prstGeom>
          <a:noFill/>
        </p:spPr>
        <p:txBody>
          <a:bodyPr wrap="none" rtlCol="0">
            <a:spAutoFit/>
          </a:bodyPr>
          <a:p>
            <a:pPr marL="285750" indent="-285750">
              <a:buFont typeface="Wingdings" panose="05000000000000000000" charset="0"/>
              <a:buChar char="q"/>
            </a:pPr>
            <a:r>
              <a:rPr lang="en-IN" altLang="en-US"/>
              <a:t>label means it is justa name for the interconnect</a:t>
            </a:r>
            <a:endParaRPr lang="en-IN" altLang="en-US"/>
          </a:p>
          <a:p>
            <a:pPr marL="285750" indent="-285750">
              <a:buFont typeface="Wingdings" panose="05000000000000000000" charset="0"/>
              <a:buChar char="q"/>
            </a:pPr>
            <a:r>
              <a:rPr lang="en-IN" altLang="en-US"/>
              <a:t>we can create the label by drawing the box around the edge of the</a:t>
            </a:r>
            <a:endParaRPr lang="en-IN" altLang="en-US"/>
          </a:p>
          <a:p>
            <a:r>
              <a:rPr lang="en-IN" altLang="en-US"/>
              <a:t>interconnect we can name it by entering the command </a:t>
            </a:r>
            <a:r>
              <a:rPr lang="en-IN" altLang="en-US" b="1"/>
              <a:t>label out</a:t>
            </a:r>
            <a:endParaRPr lang="en-IN" altLang="en-US" b="1"/>
          </a:p>
          <a:p>
            <a:pPr marL="285750" indent="-285750">
              <a:buFont typeface="Wingdings" panose="05000000000000000000" charset="0"/>
              <a:buChar char="q"/>
            </a:pPr>
            <a:r>
              <a:rPr lang="en-IN" altLang="en-US"/>
              <a:t>we can also make it a port by drawing the box around the labelled </a:t>
            </a:r>
            <a:endParaRPr lang="en-IN" altLang="en-US"/>
          </a:p>
          <a:p>
            <a:r>
              <a:rPr lang="en-IN" altLang="en-US"/>
              <a:t>interconnect and by typing the command </a:t>
            </a:r>
            <a:r>
              <a:rPr lang="en-IN" altLang="en-US" b="1"/>
              <a:t>port make.</a:t>
            </a:r>
            <a:endParaRPr lang="en-IN" altLang="en-US" b="1"/>
          </a:p>
          <a:p>
            <a:pPr marL="285750" indent="-285750">
              <a:buFont typeface="Wingdings" panose="05000000000000000000" charset="0"/>
              <a:buChar char="q"/>
            </a:pPr>
            <a:r>
              <a:rPr lang="en-IN" altLang="en-US"/>
              <a:t>we need to have ports for extracting the parasitics</a:t>
            </a:r>
            <a:endParaRPr lang="en-IN" altLang="en-US"/>
          </a:p>
          <a:p>
            <a:pPr marL="285750" indent="-285750"/>
            <a:endParaRPr lang="en-IN" altLang="en-US"/>
          </a:p>
        </p:txBody>
      </p:sp>
      <p:sp>
        <p:nvSpPr>
          <p:cNvPr id="11" name="Text Box 10"/>
          <p:cNvSpPr txBox="1"/>
          <p:nvPr/>
        </p:nvSpPr>
        <p:spPr>
          <a:xfrm>
            <a:off x="8731250" y="6163310"/>
            <a:ext cx="665480" cy="368300"/>
          </a:xfrm>
          <a:prstGeom prst="rect">
            <a:avLst/>
          </a:prstGeom>
          <a:noFill/>
        </p:spPr>
        <p:txBody>
          <a:bodyPr wrap="none" rtlCol="0">
            <a:spAutoFit/>
          </a:bodyPr>
          <a:p>
            <a:r>
              <a:rPr lang="en-IN" altLang="en-US"/>
              <a:t>label</a:t>
            </a:r>
            <a:endParaRPr lang="en-IN" altLang="en-US"/>
          </a:p>
        </p:txBody>
      </p:sp>
      <p:sp>
        <p:nvSpPr>
          <p:cNvPr id="12" name="Text Box 11"/>
          <p:cNvSpPr txBox="1"/>
          <p:nvPr/>
        </p:nvSpPr>
        <p:spPr>
          <a:xfrm>
            <a:off x="8921750" y="4573270"/>
            <a:ext cx="474980" cy="368300"/>
          </a:xfrm>
          <a:prstGeom prst="rect">
            <a:avLst/>
          </a:prstGeom>
          <a:noFill/>
        </p:spPr>
        <p:txBody>
          <a:bodyPr wrap="none" rtlCol="0">
            <a:spAutoFit/>
          </a:bodyPr>
          <a:p>
            <a:r>
              <a:rPr lang="en-IN" altLang="en-US"/>
              <a:t>via</a:t>
            </a:r>
            <a:endParaRPr lang="en-IN" altLang="en-US"/>
          </a:p>
        </p:txBody>
      </p:sp>
      <p:sp>
        <p:nvSpPr>
          <p:cNvPr id="13" name="Text Box 12"/>
          <p:cNvSpPr txBox="1"/>
          <p:nvPr/>
        </p:nvSpPr>
        <p:spPr>
          <a:xfrm>
            <a:off x="9996805" y="4679315"/>
            <a:ext cx="1427480" cy="368300"/>
          </a:xfrm>
          <a:prstGeom prst="rect">
            <a:avLst/>
          </a:prstGeom>
          <a:noFill/>
        </p:spPr>
        <p:txBody>
          <a:bodyPr wrap="none" rtlCol="0">
            <a:spAutoFit/>
          </a:bodyPr>
          <a:p>
            <a:r>
              <a:rPr lang="en-IN" altLang="en-US"/>
              <a:t>interconnect</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checking the layout in magic</a:t>
            </a:r>
            <a:endParaRPr lang="en-IN" altLang="en-US"/>
          </a:p>
        </p:txBody>
      </p:sp>
      <p:sp>
        <p:nvSpPr>
          <p:cNvPr id="3" name="Content Placeholder 2"/>
          <p:cNvSpPr>
            <a:spLocks noGrp="1"/>
          </p:cNvSpPr>
          <p:nvPr>
            <p:ph sz="half" idx="1"/>
          </p:nvPr>
        </p:nvSpPr>
        <p:spPr/>
        <p:txBody>
          <a:bodyPr/>
          <a:p>
            <a:pPr>
              <a:buFont typeface="Wingdings" panose="05000000000000000000" charset="0"/>
              <a:buChar char="q"/>
            </a:pPr>
            <a:r>
              <a:rPr lang="en-IN" altLang="en-US" sz="1800"/>
              <a:t>type the command magic-T sky130A.tech filename.mag to view the layout</a:t>
            </a:r>
            <a:endParaRPr lang="en-IN" altLang="en-US" sz="1800"/>
          </a:p>
          <a:p>
            <a:endParaRPr lang="en-IN" altLang="en-US" sz="1800"/>
          </a:p>
        </p:txBody>
      </p:sp>
      <p:pic>
        <p:nvPicPr>
          <p:cNvPr id="4" name="Content Placeholder 3"/>
          <p:cNvPicPr>
            <a:picLocks noChangeAspect="1"/>
          </p:cNvPicPr>
          <p:nvPr>
            <p:ph sz="half" idx="2"/>
          </p:nvPr>
        </p:nvPicPr>
        <p:blipFill>
          <a:blip r:embed="rId1"/>
          <a:stretch>
            <a:fillRect/>
          </a:stretch>
        </p:blipFill>
        <p:spPr>
          <a:xfrm>
            <a:off x="6598920" y="1616710"/>
            <a:ext cx="5528945" cy="2618105"/>
          </a:xfrm>
          <a:prstGeom prst="rect">
            <a:avLst/>
          </a:prstGeom>
        </p:spPr>
      </p:pic>
      <p:sp>
        <p:nvSpPr>
          <p:cNvPr id="5" name="Text Box 4"/>
          <p:cNvSpPr txBox="1"/>
          <p:nvPr/>
        </p:nvSpPr>
        <p:spPr>
          <a:xfrm>
            <a:off x="7532370" y="4305935"/>
            <a:ext cx="3434080" cy="368300"/>
          </a:xfrm>
          <a:prstGeom prst="rect">
            <a:avLst/>
          </a:prstGeom>
          <a:noFill/>
        </p:spPr>
        <p:txBody>
          <a:bodyPr wrap="none" rtlCol="0">
            <a:spAutoFit/>
          </a:bodyPr>
          <a:p>
            <a:r>
              <a:rPr lang="en-IN" altLang="en-US"/>
              <a:t>phase frequency detector layout</a:t>
            </a:r>
            <a:endParaRPr lang="en-IN" altLang="en-US"/>
          </a:p>
        </p:txBody>
      </p:sp>
      <p:pic>
        <p:nvPicPr>
          <p:cNvPr id="6" name="Picture 5"/>
          <p:cNvPicPr>
            <a:picLocks noChangeAspect="1"/>
          </p:cNvPicPr>
          <p:nvPr/>
        </p:nvPicPr>
        <p:blipFill>
          <a:blip r:embed="rId2"/>
          <a:stretch>
            <a:fillRect/>
          </a:stretch>
        </p:blipFill>
        <p:spPr>
          <a:xfrm>
            <a:off x="77470" y="2701290"/>
            <a:ext cx="6440805" cy="2543175"/>
          </a:xfrm>
          <a:prstGeom prst="rect">
            <a:avLst/>
          </a:prstGeom>
        </p:spPr>
      </p:pic>
      <p:sp>
        <p:nvSpPr>
          <p:cNvPr id="7" name="Text Box 6"/>
          <p:cNvSpPr txBox="1"/>
          <p:nvPr/>
        </p:nvSpPr>
        <p:spPr>
          <a:xfrm>
            <a:off x="2462530" y="5311775"/>
            <a:ext cx="1253490" cy="368300"/>
          </a:xfrm>
          <a:prstGeom prst="rect">
            <a:avLst/>
          </a:prstGeom>
          <a:noFill/>
        </p:spPr>
        <p:txBody>
          <a:bodyPr wrap="none" rtlCol="0">
            <a:spAutoFit/>
          </a:bodyPr>
          <a:p>
            <a:r>
              <a:rPr lang="en-IN" altLang="en-US"/>
              <a:t>PLL layout</a:t>
            </a:r>
            <a:endParaRPr lang="en-I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ports extraction</a:t>
            </a:r>
            <a:endParaRPr lang="en-IN" altLang="en-US"/>
          </a:p>
        </p:txBody>
      </p:sp>
      <p:sp>
        <p:nvSpPr>
          <p:cNvPr id="3" name="Content Placeholder 2"/>
          <p:cNvSpPr>
            <a:spLocks noGrp="1"/>
          </p:cNvSpPr>
          <p:nvPr>
            <p:ph sz="half" idx="1"/>
          </p:nvPr>
        </p:nvSpPr>
        <p:spPr/>
        <p:txBody>
          <a:bodyPr/>
          <a:p>
            <a:pPr>
              <a:buFont typeface="Wingdings" panose="05000000000000000000" charset="0"/>
              <a:buChar char="q"/>
            </a:pPr>
            <a:r>
              <a:rPr lang="en-IN" altLang="en-US" sz="1800"/>
              <a:t>type the command </a:t>
            </a:r>
            <a:r>
              <a:rPr lang="en-IN" altLang="en-US" sz="1800" b="1"/>
              <a:t>magic -T sky130A.tech filename.mag</a:t>
            </a:r>
            <a:r>
              <a:rPr lang="en-IN" altLang="en-US" sz="1800"/>
              <a:t>, now the layout will appear</a:t>
            </a:r>
            <a:endParaRPr lang="en-IN" altLang="en-US" sz="1800"/>
          </a:p>
          <a:p>
            <a:pPr>
              <a:buFont typeface="Wingdings" panose="05000000000000000000" charset="0"/>
              <a:buChar char="q"/>
            </a:pPr>
            <a:r>
              <a:rPr lang="en-IN" altLang="en-US" sz="1800"/>
              <a:t>now press the</a:t>
            </a:r>
            <a:r>
              <a:rPr lang="en-IN" altLang="en-US" sz="1800" b="1"/>
              <a:t> I</a:t>
            </a:r>
            <a:r>
              <a:rPr lang="en-IN" altLang="en-US" sz="1800"/>
              <a:t> button to select the whole design and type </a:t>
            </a:r>
            <a:r>
              <a:rPr lang="en-IN" altLang="en-US" sz="1800" b="1"/>
              <a:t>extract all</a:t>
            </a:r>
            <a:r>
              <a:rPr lang="en-IN" altLang="en-US" sz="1800"/>
              <a:t> this will extract in to the </a:t>
            </a:r>
            <a:r>
              <a:rPr lang="en-IN" altLang="en-US" sz="1800" b="1"/>
              <a:t>.ext file</a:t>
            </a:r>
            <a:endParaRPr lang="en-IN" altLang="en-US" sz="1800"/>
          </a:p>
          <a:p>
            <a:pPr>
              <a:buFont typeface="Wingdings" panose="05000000000000000000" charset="0"/>
              <a:buChar char="q"/>
            </a:pPr>
            <a:r>
              <a:rPr lang="en-IN" altLang="en-US" sz="1800"/>
              <a:t>now we need to convert the </a:t>
            </a:r>
            <a:r>
              <a:rPr lang="en-IN" altLang="en-US" sz="1800" b="1"/>
              <a:t>.ext file</a:t>
            </a:r>
            <a:r>
              <a:rPr lang="en-IN" altLang="en-US" sz="1800"/>
              <a:t> in to the spice file by typing </a:t>
            </a:r>
            <a:r>
              <a:rPr lang="en-IN" altLang="en-US" sz="1800" b="1"/>
              <a:t>ext2spice cthresh 0 rthresh 0, </a:t>
            </a:r>
            <a:r>
              <a:rPr lang="en-IN" altLang="en-US" sz="1800"/>
              <a:t>here the threshold values are given if any amount of capacitive or resistive effect is above there then extract them</a:t>
            </a:r>
            <a:endParaRPr lang="en-IN" altLang="en-US" sz="1800"/>
          </a:p>
          <a:p>
            <a:pPr marL="0" indent="0">
              <a:buFont typeface="Wingdings" panose="05000000000000000000" charset="0"/>
              <a:buNone/>
            </a:pPr>
            <a:endParaRPr lang="en-IN" altLang="en-US" sz="1800"/>
          </a:p>
        </p:txBody>
      </p:sp>
      <p:pic>
        <p:nvPicPr>
          <p:cNvPr id="5" name="Content Placeholder 4"/>
          <p:cNvPicPr>
            <a:picLocks noChangeAspect="1"/>
          </p:cNvPicPr>
          <p:nvPr>
            <p:ph sz="half" idx="2"/>
          </p:nvPr>
        </p:nvPicPr>
        <p:blipFill>
          <a:blip r:embed="rId1"/>
          <a:stretch>
            <a:fillRect/>
          </a:stretch>
        </p:blipFill>
        <p:spPr>
          <a:xfrm>
            <a:off x="6205855" y="1600200"/>
            <a:ext cx="5376545" cy="3348990"/>
          </a:xfrm>
          <a:prstGeom prst="rect">
            <a:avLst/>
          </a:prstGeom>
          <a:ln>
            <a:solidFill>
              <a:schemeClr val="tx1"/>
            </a:solidFill>
          </a:ln>
        </p:spPr>
      </p:pic>
      <p:sp>
        <p:nvSpPr>
          <p:cNvPr id="6" name="Rectangles 5"/>
          <p:cNvSpPr/>
          <p:nvPr/>
        </p:nvSpPr>
        <p:spPr>
          <a:xfrm>
            <a:off x="6114415" y="3999230"/>
            <a:ext cx="1802130" cy="113093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6114415" y="1640840"/>
            <a:ext cx="1399540" cy="39306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609600" y="5137150"/>
            <a:ext cx="11376660" cy="922020"/>
          </a:xfrm>
          <a:prstGeom prst="rect">
            <a:avLst/>
          </a:prstGeom>
          <a:noFill/>
        </p:spPr>
        <p:txBody>
          <a:bodyPr wrap="square" rtlCol="0">
            <a:spAutoFit/>
          </a:bodyPr>
          <a:p>
            <a:pPr marL="285750" indent="-285750">
              <a:buFont typeface="Wingdings" panose="05000000000000000000" charset="0"/>
              <a:buChar char="q"/>
            </a:pPr>
            <a:r>
              <a:rPr lang="en-IN" altLang="en-US" b="1">
                <a:solidFill>
                  <a:srgbClr val="00B050"/>
                </a:solidFill>
              </a:rPr>
              <a:t>This the results which we are getting with additional parameters lists like area, peri etc of transistors, capacitance effects and the scale is also mentioned which is wrong by default, so we need to change the scale</a:t>
            </a:r>
            <a:endParaRPr lang="en-IN" altLang="en-US" b="1">
              <a:solidFill>
                <a:srgbClr val="00B05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post layout simulation, combining the layouts and TAPE OUT </a:t>
            </a:r>
            <a:endParaRPr lang="en-IN" altLang="en-US"/>
          </a:p>
        </p:txBody>
      </p:sp>
      <p:sp>
        <p:nvSpPr>
          <p:cNvPr id="3" name="Content Placeholder 2"/>
          <p:cNvSpPr>
            <a:spLocks noGrp="1"/>
          </p:cNvSpPr>
          <p:nvPr>
            <p:ph sz="half" idx="1"/>
          </p:nvPr>
        </p:nvSpPr>
        <p:spPr/>
        <p:txBody>
          <a:bodyPr/>
          <a:p>
            <a:pPr>
              <a:buFont typeface="Wingdings" panose="05000000000000000000" charset="0"/>
              <a:buChar char="q"/>
            </a:pPr>
            <a:r>
              <a:rPr lang="en-IN" altLang="en-US" sz="1800"/>
              <a:t>After all the preprocessing steps and combining all the sub circuits and extracted ports data in to the sigle .cir file we need to keep the simulation which is the real time behaviour of the design</a:t>
            </a:r>
            <a:endParaRPr lang="en-IN" altLang="en-US" sz="1800"/>
          </a:p>
          <a:p>
            <a:pPr>
              <a:buFont typeface="Wingdings" panose="05000000000000000000" charset="0"/>
              <a:buChar char="q"/>
            </a:pPr>
            <a:r>
              <a:rPr lang="en-IN" altLang="en-US" sz="1800"/>
              <a:t>we can also combine all the layouts by interconnecting them using the interconnects </a:t>
            </a:r>
            <a:endParaRPr lang="en-IN" altLang="en-US" sz="1800"/>
          </a:p>
        </p:txBody>
      </p:sp>
      <p:sp>
        <p:nvSpPr>
          <p:cNvPr id="4" name="Content Placeholder 3"/>
          <p:cNvSpPr>
            <a:spLocks noGrp="1"/>
          </p:cNvSpPr>
          <p:nvPr>
            <p:ph sz="half" idx="2"/>
          </p:nvPr>
        </p:nvSpPr>
        <p:spPr/>
        <p:txBody>
          <a:bodyPr/>
          <a:p>
            <a:pPr>
              <a:buFont typeface="Wingdings" panose="05000000000000000000" charset="0"/>
              <a:buChar char="q"/>
            </a:pPr>
            <a:r>
              <a:rPr lang="en-IN" altLang="en-US" sz="1800"/>
              <a:t>Tape out means preparing our design and sending it to the fabrication.</a:t>
            </a:r>
            <a:endParaRPr lang="en-IN" altLang="en-US" sz="1800"/>
          </a:p>
          <a:p>
            <a:pPr>
              <a:buFont typeface="Wingdings" panose="05000000000000000000" charset="0"/>
              <a:buChar char="q"/>
            </a:pPr>
            <a:r>
              <a:rPr lang="en-IN" altLang="en-US" sz="1800"/>
              <a:t>we need to have the peripherals, memory, power supply pads etc...</a:t>
            </a:r>
            <a:endParaRPr lang="en-IN" altLang="en-US" sz="1800"/>
          </a:p>
          <a:p>
            <a:pPr>
              <a:buFont typeface="Wingdings" panose="05000000000000000000" charset="0"/>
              <a:buChar char="q"/>
            </a:pPr>
            <a:r>
              <a:rPr lang="en-IN" altLang="en-US" sz="1800"/>
              <a:t>so for all the preparatory steps we have predefined soc which is given by efabless caravel </a:t>
            </a:r>
            <a:endParaRPr lang="en-IN" altLang="en-US" sz="1800"/>
          </a:p>
          <a:p>
            <a:pPr>
              <a:buFont typeface="Wingdings" panose="05000000000000000000" charset="0"/>
              <a:buChar char="q"/>
            </a:pPr>
            <a:r>
              <a:rPr lang="en-IN" altLang="en-US" sz="1800"/>
              <a:t>where the designer has to bother about placing the design over the soc and all the peripherals are interconnected over it </a:t>
            </a:r>
            <a:endParaRPr lang="en-IN" altLang="en-US" sz="1800"/>
          </a:p>
          <a:p>
            <a:pPr>
              <a:buFont typeface="Wingdings" panose="05000000000000000000" charset="0"/>
              <a:buChar char="q"/>
            </a:pPr>
            <a:r>
              <a:rPr lang="en-IN" altLang="en-US" sz="1800"/>
              <a:t>the design coule be placed on the user project area and the connection pins could be made by </a:t>
            </a:r>
            <a:endParaRPr lang="en-IN" altLang="en-US" sz="1800"/>
          </a:p>
          <a:p>
            <a:pPr>
              <a:buFont typeface="Wingdings" panose="05000000000000000000" charset="0"/>
              <a:buChar char="q"/>
            </a:pPr>
            <a:r>
              <a:rPr lang="en-IN" altLang="en-US" sz="1800"/>
              <a:t>drawing the interconnects </a:t>
            </a:r>
            <a:endParaRPr lang="en-IN" altLang="en-US" sz="1800"/>
          </a:p>
        </p:txBody>
      </p:sp>
      <p:pic>
        <p:nvPicPr>
          <p:cNvPr id="5" name="Picture 4"/>
          <p:cNvPicPr>
            <a:picLocks noChangeAspect="1"/>
          </p:cNvPicPr>
          <p:nvPr/>
        </p:nvPicPr>
        <p:blipFill>
          <a:blip r:embed="rId1"/>
          <a:stretch>
            <a:fillRect/>
          </a:stretch>
        </p:blipFill>
        <p:spPr>
          <a:xfrm>
            <a:off x="913765" y="3668395"/>
            <a:ext cx="4768850" cy="2237740"/>
          </a:xfrm>
          <a:prstGeom prst="rect">
            <a:avLst/>
          </a:prstGeom>
        </p:spPr>
      </p:pic>
      <p:sp>
        <p:nvSpPr>
          <p:cNvPr id="6" name="Text Box 5"/>
          <p:cNvSpPr txBox="1"/>
          <p:nvPr/>
        </p:nvSpPr>
        <p:spPr>
          <a:xfrm>
            <a:off x="761365" y="6002020"/>
            <a:ext cx="5224780" cy="368300"/>
          </a:xfrm>
          <a:prstGeom prst="rect">
            <a:avLst/>
          </a:prstGeom>
          <a:noFill/>
        </p:spPr>
        <p:txBody>
          <a:bodyPr wrap="none" rtlCol="0">
            <a:spAutoFit/>
          </a:bodyPr>
          <a:p>
            <a:r>
              <a:rPr lang="en-IN" altLang="en-US"/>
              <a:t>connecting the VCO(supply pin ) to the analog pin</a:t>
            </a:r>
            <a:endParaRPr lang="en-IN" altLang="en-US"/>
          </a:p>
        </p:txBody>
      </p:sp>
      <p:sp>
        <p:nvSpPr>
          <p:cNvPr id="7" name="Text Box 6"/>
          <p:cNvSpPr txBox="1"/>
          <p:nvPr/>
        </p:nvSpPr>
        <p:spPr>
          <a:xfrm>
            <a:off x="6205855" y="5800725"/>
            <a:ext cx="5935980" cy="922020"/>
          </a:xfrm>
          <a:prstGeom prst="rect">
            <a:avLst/>
          </a:prstGeom>
          <a:noFill/>
        </p:spPr>
        <p:txBody>
          <a:bodyPr wrap="none" rtlCol="0">
            <a:spAutoFit/>
          </a:bodyPr>
          <a:p>
            <a:pPr marL="285750" indent="-285750">
              <a:buFont typeface="Wingdings" panose="05000000000000000000" charset="0"/>
              <a:buChar char="q"/>
            </a:pPr>
            <a:r>
              <a:rPr lang="en-IN" altLang="en-US"/>
              <a:t>we need to be careful about the ESD which is one </a:t>
            </a:r>
            <a:endParaRPr lang="en-IN" altLang="en-US"/>
          </a:p>
          <a:p>
            <a:r>
              <a:rPr lang="en-IN" altLang="en-US"/>
              <a:t>     harm to the design, ESD diodes could be also placed </a:t>
            </a:r>
            <a:endParaRPr lang="en-IN" altLang="en-US"/>
          </a:p>
          <a:p>
            <a:r>
              <a:rPr lang="en-IN" altLang="en-US"/>
              <a:t>     in the design</a:t>
            </a:r>
            <a:endParaRPr lang="en-I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Acknowledgement</a:t>
            </a:r>
            <a:endParaRPr lang="en-IN" altLang="en-US"/>
          </a:p>
        </p:txBody>
      </p:sp>
      <p:sp>
        <p:nvSpPr>
          <p:cNvPr id="3" name="Content Placeholder 2"/>
          <p:cNvSpPr>
            <a:spLocks noGrp="1"/>
          </p:cNvSpPr>
          <p:nvPr>
            <p:ph sz="half" idx="1"/>
          </p:nvPr>
        </p:nvSpPr>
        <p:spPr>
          <a:xfrm>
            <a:off x="609600" y="1600200"/>
            <a:ext cx="10972800" cy="4526280"/>
          </a:xfrm>
        </p:spPr>
        <p:txBody>
          <a:bodyPr/>
          <a:p>
            <a:r>
              <a:rPr lang="en-IN" altLang="en-US"/>
              <a:t>Thank you  Mr. Kunal Ghosh, co-founder VSD, for  this wonderful 2-day workshop.</a:t>
            </a:r>
            <a:endParaRPr lang="en-IN" altLang="en-US"/>
          </a:p>
          <a:p>
            <a:r>
              <a:rPr lang="en-IN" altLang="en-US"/>
              <a:t>Special thanks to Ms. Lakshmi S, for guiding the workshop and sharing the great knowledge</a:t>
            </a:r>
            <a:endParaRPr lang="en-I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938"/>
            <a:ext cx="10972800" cy="1143000"/>
          </a:xfrm>
        </p:spPr>
        <p:txBody>
          <a:bodyPr/>
          <a:p>
            <a:r>
              <a:rPr lang="en-IN" altLang="en-US"/>
              <a:t>PLL components:</a:t>
            </a:r>
            <a:endParaRPr lang="en-IN" altLang="en-US"/>
          </a:p>
        </p:txBody>
      </p:sp>
      <p:sp>
        <p:nvSpPr>
          <p:cNvPr id="3" name="Content Placeholder 2"/>
          <p:cNvSpPr>
            <a:spLocks noGrp="1"/>
          </p:cNvSpPr>
          <p:nvPr>
            <p:ph idx="1"/>
          </p:nvPr>
        </p:nvSpPr>
        <p:spPr>
          <a:xfrm>
            <a:off x="609600" y="960120"/>
            <a:ext cx="10972800" cy="4525963"/>
          </a:xfrm>
        </p:spPr>
        <p:txBody>
          <a:bodyPr/>
          <a:p>
            <a:pPr>
              <a:buFont typeface="Wingdings" panose="05000000000000000000" charset="0"/>
              <a:buChar char="q"/>
            </a:pPr>
            <a:r>
              <a:rPr lang="en-IN" altLang="en-US" sz="1800"/>
              <a:t>The main design components of the PLL are:</a:t>
            </a:r>
            <a:endParaRPr lang="en-IN" altLang="en-US" sz="1800"/>
          </a:p>
          <a:p>
            <a:pPr>
              <a:buFont typeface="Wingdings" panose="05000000000000000000" charset="0"/>
              <a:buChar char="q"/>
            </a:pPr>
            <a:r>
              <a:rPr lang="en-IN" altLang="en-US" sz="1800"/>
              <a:t> phase frequency detector</a:t>
            </a:r>
            <a:endParaRPr lang="en-IN" altLang="en-US" sz="1800"/>
          </a:p>
          <a:p>
            <a:pPr>
              <a:buFont typeface="Wingdings" panose="05000000000000000000" charset="0"/>
              <a:buChar char="q"/>
            </a:pPr>
            <a:r>
              <a:rPr lang="en-IN" altLang="en-US" sz="1800"/>
              <a:t>charge pump</a:t>
            </a:r>
            <a:endParaRPr lang="en-IN" altLang="en-US" sz="1800"/>
          </a:p>
          <a:p>
            <a:pPr>
              <a:buFont typeface="Wingdings" panose="05000000000000000000" charset="0"/>
              <a:buChar char="q"/>
            </a:pPr>
            <a:r>
              <a:rPr lang="en-IN" altLang="en-US" sz="1800"/>
              <a:t>low pass filter</a:t>
            </a:r>
            <a:endParaRPr lang="en-IN" altLang="en-US" sz="1800"/>
          </a:p>
          <a:p>
            <a:pPr>
              <a:buFont typeface="Wingdings" panose="05000000000000000000" charset="0"/>
              <a:buChar char="q"/>
            </a:pPr>
            <a:r>
              <a:rPr lang="en-IN" altLang="en-US" sz="1800"/>
              <a:t>voltage controlled oscillator</a:t>
            </a:r>
            <a:endParaRPr lang="en-IN" altLang="en-US" sz="1800"/>
          </a:p>
          <a:p>
            <a:pPr>
              <a:buFont typeface="Wingdings" panose="05000000000000000000" charset="0"/>
              <a:buChar char="q"/>
            </a:pPr>
            <a:r>
              <a:rPr lang="en-IN" altLang="en-US" sz="1800"/>
              <a:t>frequency divider</a:t>
            </a:r>
            <a:endParaRPr lang="en-IN" altLang="en-US" sz="1800"/>
          </a:p>
          <a:p>
            <a:pPr>
              <a:buFont typeface="Wingdings" panose="05000000000000000000" charset="0"/>
              <a:buChar char="Ø"/>
            </a:pPr>
            <a:endParaRPr lang="en-IN" altLang="en-US" sz="1800"/>
          </a:p>
          <a:p>
            <a:pPr>
              <a:buFont typeface="Wingdings" panose="05000000000000000000" charset="0"/>
              <a:buChar char="q"/>
            </a:pPr>
            <a:r>
              <a:rPr lang="en-IN" altLang="en-US" sz="1800"/>
              <a:t>The phase frequency detector finds the difference between the reference signal and the output signal and it will enable or disable the up or down signals correspondingle which were connected to the charge pump through “D” flip flops </a:t>
            </a:r>
            <a:endParaRPr lang="en-IN" altLang="en-US" sz="1800"/>
          </a:p>
          <a:p>
            <a:pPr>
              <a:buFont typeface="Wingdings" panose="05000000000000000000" charset="0"/>
              <a:buChar char="q"/>
            </a:pPr>
            <a:r>
              <a:rPr lang="en-IN" altLang="en-US" sz="1800"/>
              <a:t>The AND operation to the outputs of “D” flip flops are given to the CLR(clear) input pin of the flip flop in order to make sure the output of “ D “ flip flop as zero when both outputs are same  </a:t>
            </a:r>
            <a:endParaRPr lang="en-IN" altLang="en-US" sz="1800"/>
          </a:p>
          <a:p>
            <a:pPr>
              <a:buFont typeface="Wingdings" panose="05000000000000000000" charset="0"/>
              <a:buChar char="q"/>
            </a:pPr>
            <a:r>
              <a:rPr lang="en-IN" altLang="en-US" sz="1800"/>
              <a:t>charge pump is one of the main component in the design which is used to produce the constant voltage to the input of the VCO in order to generate the output signal with the desired frequency</a:t>
            </a:r>
            <a:endParaRPr lang="en-IN" altLang="en-US" sz="1800"/>
          </a:p>
          <a:p>
            <a:pPr>
              <a:buFont typeface="Wingdings" panose="05000000000000000000" charset="0"/>
              <a:buChar char="q"/>
            </a:pPr>
            <a:r>
              <a:rPr lang="en-IN" altLang="en-US" sz="1800"/>
              <a:t>The response of the VCO is linear relation with input voltage </a:t>
            </a:r>
            <a:endParaRPr lang="en-IN" altLang="en-US" sz="1800"/>
          </a:p>
          <a:p>
            <a:pPr>
              <a:buFont typeface="Wingdings" panose="05000000000000000000" charset="0"/>
              <a:buChar char="q"/>
            </a:pPr>
            <a:r>
              <a:rPr lang="en-IN" altLang="en-US" sz="1800"/>
              <a:t>In our design we can control the VCO externally also by using the Multiplexer where the control signal </a:t>
            </a:r>
            <a:endParaRPr lang="en-IN" altLang="en-US" sz="1800"/>
          </a:p>
          <a:p>
            <a:pPr marL="0" indent="0">
              <a:buFont typeface="Wingdings" panose="05000000000000000000" charset="0"/>
              <a:buNone/>
            </a:pPr>
            <a:r>
              <a:rPr lang="en-IN" altLang="en-US" sz="1800"/>
              <a:t>      could be to enable or disable the charge pump.</a:t>
            </a:r>
            <a:endParaRPr lang="en-IN" alt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3" name="Straight Connector 62"/>
          <p:cNvCxnSpPr/>
          <p:nvPr/>
        </p:nvCxnSpPr>
        <p:spPr>
          <a:xfrm>
            <a:off x="8319135" y="3413760"/>
            <a:ext cx="0" cy="683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319135" y="4440555"/>
            <a:ext cx="0" cy="68326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s 65"/>
          <p:cNvSpPr/>
          <p:nvPr/>
        </p:nvSpPr>
        <p:spPr>
          <a:xfrm>
            <a:off x="8186420" y="4048125"/>
            <a:ext cx="266065" cy="6184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Oval 42"/>
          <p:cNvSpPr/>
          <p:nvPr/>
        </p:nvSpPr>
        <p:spPr>
          <a:xfrm>
            <a:off x="6200140" y="4666615"/>
            <a:ext cx="332740" cy="31369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Oval 36"/>
          <p:cNvSpPr/>
          <p:nvPr/>
        </p:nvSpPr>
        <p:spPr>
          <a:xfrm>
            <a:off x="6190615" y="2051685"/>
            <a:ext cx="389890" cy="323215"/>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072640" y="1008380"/>
            <a:ext cx="1303020" cy="19589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072640" y="3923665"/>
            <a:ext cx="1303020" cy="19589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2139315" y="1075055"/>
            <a:ext cx="153035" cy="368300"/>
          </a:xfrm>
          <a:prstGeom prst="rect">
            <a:avLst/>
          </a:prstGeom>
          <a:noFill/>
        </p:spPr>
        <p:txBody>
          <a:bodyPr wrap="square" rtlCol="0">
            <a:spAutoFit/>
          </a:bodyPr>
          <a:p>
            <a:r>
              <a:rPr lang="en-IN" altLang="en-US"/>
              <a:t>D</a:t>
            </a:r>
            <a:endParaRPr lang="en-IN" altLang="en-US"/>
          </a:p>
        </p:txBody>
      </p:sp>
      <p:sp>
        <p:nvSpPr>
          <p:cNvPr id="7" name="Text Box 6"/>
          <p:cNvSpPr txBox="1"/>
          <p:nvPr/>
        </p:nvSpPr>
        <p:spPr>
          <a:xfrm>
            <a:off x="2139315" y="4028440"/>
            <a:ext cx="153035" cy="368300"/>
          </a:xfrm>
          <a:prstGeom prst="rect">
            <a:avLst/>
          </a:prstGeom>
          <a:noFill/>
        </p:spPr>
        <p:txBody>
          <a:bodyPr wrap="square" rtlCol="0">
            <a:spAutoFit/>
          </a:bodyPr>
          <a:p>
            <a:r>
              <a:rPr lang="en-IN" altLang="en-US"/>
              <a:t>D</a:t>
            </a:r>
            <a:endParaRPr lang="en-IN" altLang="en-US"/>
          </a:p>
        </p:txBody>
      </p:sp>
      <p:sp>
        <p:nvSpPr>
          <p:cNvPr id="8" name="Text Box 7"/>
          <p:cNvSpPr txBox="1"/>
          <p:nvPr/>
        </p:nvSpPr>
        <p:spPr>
          <a:xfrm>
            <a:off x="2072640" y="2506980"/>
            <a:ext cx="1045210" cy="275590"/>
          </a:xfrm>
          <a:prstGeom prst="rect">
            <a:avLst/>
          </a:prstGeom>
          <a:noFill/>
        </p:spPr>
        <p:txBody>
          <a:bodyPr wrap="none" rtlCol="0">
            <a:spAutoFit/>
          </a:bodyPr>
          <a:p>
            <a:r>
              <a:rPr lang="en-IN" altLang="en-US" sz="1200"/>
              <a:t>Negative Clk</a:t>
            </a:r>
            <a:endParaRPr lang="en-IN" altLang="en-US" sz="1200"/>
          </a:p>
        </p:txBody>
      </p:sp>
      <p:sp>
        <p:nvSpPr>
          <p:cNvPr id="9" name="Text Box 8"/>
          <p:cNvSpPr txBox="1"/>
          <p:nvPr/>
        </p:nvSpPr>
        <p:spPr>
          <a:xfrm>
            <a:off x="2072640" y="5422265"/>
            <a:ext cx="1045210" cy="275590"/>
          </a:xfrm>
          <a:prstGeom prst="rect">
            <a:avLst/>
          </a:prstGeom>
          <a:noFill/>
        </p:spPr>
        <p:txBody>
          <a:bodyPr wrap="none" rtlCol="0">
            <a:spAutoFit/>
          </a:bodyPr>
          <a:p>
            <a:r>
              <a:rPr lang="en-IN" altLang="en-US" sz="1200"/>
              <a:t>Negative Clk</a:t>
            </a:r>
            <a:endParaRPr lang="en-IN" altLang="en-US" sz="1200"/>
          </a:p>
        </p:txBody>
      </p:sp>
      <p:sp>
        <p:nvSpPr>
          <p:cNvPr id="10" name="Text Box 9"/>
          <p:cNvSpPr txBox="1"/>
          <p:nvPr/>
        </p:nvSpPr>
        <p:spPr>
          <a:xfrm>
            <a:off x="2571115" y="1070610"/>
            <a:ext cx="868680" cy="645160"/>
          </a:xfrm>
          <a:prstGeom prst="rect">
            <a:avLst/>
          </a:prstGeom>
          <a:noFill/>
        </p:spPr>
        <p:txBody>
          <a:bodyPr wrap="none" rtlCol="0">
            <a:spAutoFit/>
          </a:bodyPr>
          <a:p>
            <a:r>
              <a:rPr lang="en-IN" altLang="en-US"/>
              <a:t>Output</a:t>
            </a:r>
            <a:endParaRPr lang="en-IN" altLang="en-US"/>
          </a:p>
          <a:p>
            <a:endParaRPr lang="en-IN" altLang="en-US"/>
          </a:p>
        </p:txBody>
      </p:sp>
      <p:sp>
        <p:nvSpPr>
          <p:cNvPr id="11" name="Text Box 10"/>
          <p:cNvSpPr txBox="1"/>
          <p:nvPr/>
        </p:nvSpPr>
        <p:spPr>
          <a:xfrm>
            <a:off x="2542540" y="4030980"/>
            <a:ext cx="868680" cy="645160"/>
          </a:xfrm>
          <a:prstGeom prst="rect">
            <a:avLst/>
          </a:prstGeom>
          <a:noFill/>
        </p:spPr>
        <p:txBody>
          <a:bodyPr wrap="none" rtlCol="0">
            <a:spAutoFit/>
          </a:bodyPr>
          <a:p>
            <a:r>
              <a:rPr lang="en-IN" altLang="en-US"/>
              <a:t>Output</a:t>
            </a:r>
            <a:endParaRPr lang="en-IN" altLang="en-US"/>
          </a:p>
          <a:p>
            <a:endParaRPr lang="en-IN" altLang="en-US"/>
          </a:p>
        </p:txBody>
      </p:sp>
      <p:cxnSp>
        <p:nvCxnSpPr>
          <p:cNvPr id="12" name="Straight Arrow Connector 11"/>
          <p:cNvCxnSpPr/>
          <p:nvPr/>
        </p:nvCxnSpPr>
        <p:spPr>
          <a:xfrm flipV="1">
            <a:off x="826770" y="1283970"/>
            <a:ext cx="124587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26770" y="4203065"/>
            <a:ext cx="124587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375660" y="1283970"/>
            <a:ext cx="124587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75660" y="4203065"/>
            <a:ext cx="124587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530350" y="2731135"/>
            <a:ext cx="542290" cy="114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530350" y="5646420"/>
            <a:ext cx="542290" cy="114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1479550" y="2362835"/>
            <a:ext cx="593090" cy="368300"/>
          </a:xfrm>
          <a:prstGeom prst="rect">
            <a:avLst/>
          </a:prstGeom>
          <a:noFill/>
        </p:spPr>
        <p:txBody>
          <a:bodyPr wrap="none" rtlCol="0">
            <a:spAutoFit/>
          </a:bodyPr>
          <a:p>
            <a:r>
              <a:rPr lang="en-IN" altLang="en-US"/>
              <a:t>Vref</a:t>
            </a:r>
            <a:endParaRPr lang="en-IN" altLang="en-US"/>
          </a:p>
        </p:txBody>
      </p:sp>
      <p:sp>
        <p:nvSpPr>
          <p:cNvPr id="19" name="Text Box 18"/>
          <p:cNvSpPr txBox="1"/>
          <p:nvPr/>
        </p:nvSpPr>
        <p:spPr>
          <a:xfrm>
            <a:off x="1479550" y="5278120"/>
            <a:ext cx="640080" cy="368300"/>
          </a:xfrm>
          <a:prstGeom prst="rect">
            <a:avLst/>
          </a:prstGeom>
          <a:noFill/>
        </p:spPr>
        <p:txBody>
          <a:bodyPr wrap="none" rtlCol="0">
            <a:spAutoFit/>
          </a:bodyPr>
          <a:p>
            <a:r>
              <a:rPr lang="en-IN" altLang="en-US"/>
              <a:t>Vout</a:t>
            </a:r>
            <a:endParaRPr lang="en-IN" altLang="en-US"/>
          </a:p>
        </p:txBody>
      </p:sp>
      <p:sp>
        <p:nvSpPr>
          <p:cNvPr id="20" name="Text Box 19"/>
          <p:cNvSpPr txBox="1"/>
          <p:nvPr/>
        </p:nvSpPr>
        <p:spPr>
          <a:xfrm>
            <a:off x="1026160" y="951230"/>
            <a:ext cx="309880" cy="368300"/>
          </a:xfrm>
          <a:prstGeom prst="rect">
            <a:avLst/>
          </a:prstGeom>
          <a:noFill/>
        </p:spPr>
        <p:txBody>
          <a:bodyPr wrap="none" rtlCol="0">
            <a:spAutoFit/>
          </a:bodyPr>
          <a:p>
            <a:r>
              <a:rPr lang="en-IN" altLang="en-US"/>
              <a:t>1</a:t>
            </a:r>
            <a:endParaRPr lang="en-IN" altLang="en-US"/>
          </a:p>
        </p:txBody>
      </p:sp>
      <p:sp>
        <p:nvSpPr>
          <p:cNvPr id="21" name="Text Box 20"/>
          <p:cNvSpPr txBox="1"/>
          <p:nvPr/>
        </p:nvSpPr>
        <p:spPr>
          <a:xfrm>
            <a:off x="1083310" y="3901440"/>
            <a:ext cx="309880" cy="368300"/>
          </a:xfrm>
          <a:prstGeom prst="rect">
            <a:avLst/>
          </a:prstGeom>
          <a:noFill/>
        </p:spPr>
        <p:txBody>
          <a:bodyPr wrap="none" rtlCol="0">
            <a:spAutoFit/>
          </a:bodyPr>
          <a:p>
            <a:r>
              <a:rPr lang="en-IN" altLang="en-US"/>
              <a:t>1</a:t>
            </a:r>
            <a:endParaRPr lang="en-IN" altLang="en-US"/>
          </a:p>
        </p:txBody>
      </p:sp>
      <p:sp>
        <p:nvSpPr>
          <p:cNvPr id="22" name="Round Same Side Corner Rectangle 21"/>
          <p:cNvSpPr/>
          <p:nvPr/>
        </p:nvSpPr>
        <p:spPr>
          <a:xfrm rot="16200000">
            <a:off x="3320415" y="2964180"/>
            <a:ext cx="1056005" cy="817880"/>
          </a:xfrm>
          <a:prstGeom prst="round2Same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6" name="Elbow Connector 25"/>
          <p:cNvCxnSpPr/>
          <p:nvPr/>
        </p:nvCxnSpPr>
        <p:spPr>
          <a:xfrm rot="5400000">
            <a:off x="3437255" y="2106930"/>
            <a:ext cx="1826260" cy="180340"/>
          </a:xfrm>
          <a:prstGeom prst="bentConnector3">
            <a:avLst>
              <a:gd name="adj1" fmla="val 1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V="1">
            <a:off x="4019550" y="3782695"/>
            <a:ext cx="661670" cy="180340"/>
          </a:xfrm>
          <a:prstGeom prst="bentConnector3">
            <a:avLst>
              <a:gd name="adj1" fmla="val 10163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a:off x="2733040" y="2966720"/>
            <a:ext cx="715645" cy="40576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0800000" flipV="1">
            <a:off x="2731135" y="3376295"/>
            <a:ext cx="708660" cy="54737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494280" y="2670175"/>
            <a:ext cx="424180" cy="368300"/>
          </a:xfrm>
          <a:prstGeom prst="rect">
            <a:avLst/>
          </a:prstGeom>
          <a:noFill/>
        </p:spPr>
        <p:txBody>
          <a:bodyPr wrap="none" rtlCol="0">
            <a:spAutoFit/>
          </a:bodyPr>
          <a:p>
            <a:r>
              <a:rPr lang="en-IN" altLang="en-US"/>
              <a:t>clr</a:t>
            </a:r>
            <a:endParaRPr lang="en-IN" altLang="en-US"/>
          </a:p>
        </p:txBody>
      </p:sp>
      <p:sp>
        <p:nvSpPr>
          <p:cNvPr id="32" name="Text Box 31"/>
          <p:cNvSpPr txBox="1"/>
          <p:nvPr/>
        </p:nvSpPr>
        <p:spPr>
          <a:xfrm>
            <a:off x="2505710" y="3837305"/>
            <a:ext cx="424180" cy="368300"/>
          </a:xfrm>
          <a:prstGeom prst="rect">
            <a:avLst/>
          </a:prstGeom>
          <a:noFill/>
        </p:spPr>
        <p:txBody>
          <a:bodyPr wrap="none" rtlCol="0">
            <a:spAutoFit/>
          </a:bodyPr>
          <a:p>
            <a:r>
              <a:rPr lang="en-IN" altLang="en-US"/>
              <a:t>clr</a:t>
            </a:r>
            <a:endParaRPr lang="en-IN" altLang="en-US"/>
          </a:p>
        </p:txBody>
      </p:sp>
      <p:sp>
        <p:nvSpPr>
          <p:cNvPr id="33" name="Text Box 32"/>
          <p:cNvSpPr txBox="1"/>
          <p:nvPr/>
        </p:nvSpPr>
        <p:spPr>
          <a:xfrm>
            <a:off x="4260215" y="855980"/>
            <a:ext cx="436880" cy="368300"/>
          </a:xfrm>
          <a:prstGeom prst="rect">
            <a:avLst/>
          </a:prstGeom>
          <a:noFill/>
        </p:spPr>
        <p:txBody>
          <a:bodyPr wrap="none" rtlCol="0">
            <a:spAutoFit/>
          </a:bodyPr>
          <a:p>
            <a:r>
              <a:rPr lang="en-IN" altLang="en-US"/>
              <a:t>up</a:t>
            </a:r>
            <a:endParaRPr lang="en-IN" altLang="en-US"/>
          </a:p>
        </p:txBody>
      </p:sp>
      <p:sp>
        <p:nvSpPr>
          <p:cNvPr id="34" name="Text Box 33"/>
          <p:cNvSpPr txBox="1"/>
          <p:nvPr/>
        </p:nvSpPr>
        <p:spPr>
          <a:xfrm>
            <a:off x="4183380" y="4269740"/>
            <a:ext cx="728980" cy="368300"/>
          </a:xfrm>
          <a:prstGeom prst="rect">
            <a:avLst/>
          </a:prstGeom>
          <a:noFill/>
        </p:spPr>
        <p:txBody>
          <a:bodyPr wrap="none" rtlCol="0">
            <a:spAutoFit/>
          </a:bodyPr>
          <a:p>
            <a:r>
              <a:rPr lang="en-IN" altLang="en-US"/>
              <a:t>down</a:t>
            </a:r>
            <a:endParaRPr lang="en-IN" altLang="en-US"/>
          </a:p>
        </p:txBody>
      </p:sp>
      <p:cxnSp>
        <p:nvCxnSpPr>
          <p:cNvPr id="35" name="Straight Connector 34"/>
          <p:cNvCxnSpPr/>
          <p:nvPr/>
        </p:nvCxnSpPr>
        <p:spPr>
          <a:xfrm>
            <a:off x="6028690" y="1376045"/>
            <a:ext cx="751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380480" y="1366520"/>
            <a:ext cx="0" cy="894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7" idx="4"/>
          </p:cNvCxnSpPr>
          <p:nvPr/>
        </p:nvCxnSpPr>
        <p:spPr>
          <a:xfrm>
            <a:off x="6385560" y="2383790"/>
            <a:ext cx="4445" cy="332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47765" y="2716530"/>
            <a:ext cx="132715" cy="20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370955" y="2869565"/>
            <a:ext cx="9525" cy="1160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66815" y="4029710"/>
            <a:ext cx="104140" cy="142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351905" y="4181475"/>
            <a:ext cx="9525" cy="7042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3" idx="4"/>
          </p:cNvCxnSpPr>
          <p:nvPr/>
        </p:nvCxnSpPr>
        <p:spPr>
          <a:xfrm flipH="1">
            <a:off x="6361430" y="4989195"/>
            <a:ext cx="5080" cy="589915"/>
          </a:xfrm>
          <a:prstGeom prst="straightConnector1">
            <a:avLst/>
          </a:prstGeom>
          <a:ln w="12700"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Text Box 44"/>
          <p:cNvSpPr txBox="1"/>
          <p:nvPr/>
        </p:nvSpPr>
        <p:spPr>
          <a:xfrm>
            <a:off x="3541395" y="3038475"/>
            <a:ext cx="728980" cy="645160"/>
          </a:xfrm>
          <a:prstGeom prst="rect">
            <a:avLst/>
          </a:prstGeom>
          <a:noFill/>
        </p:spPr>
        <p:txBody>
          <a:bodyPr wrap="none" rtlCol="0">
            <a:spAutoFit/>
          </a:bodyPr>
          <a:p>
            <a:r>
              <a:rPr lang="en-IN" altLang="en-US"/>
              <a:t>AND </a:t>
            </a:r>
            <a:endParaRPr lang="en-IN" altLang="en-US"/>
          </a:p>
          <a:p>
            <a:r>
              <a:rPr lang="en-IN" altLang="en-US"/>
              <a:t>Gate</a:t>
            </a:r>
            <a:endParaRPr lang="en-IN" altLang="en-US"/>
          </a:p>
        </p:txBody>
      </p:sp>
      <p:sp>
        <p:nvSpPr>
          <p:cNvPr id="46" name="Text Box 45"/>
          <p:cNvSpPr txBox="1"/>
          <p:nvPr/>
        </p:nvSpPr>
        <p:spPr>
          <a:xfrm>
            <a:off x="6047105" y="5655945"/>
            <a:ext cx="690880" cy="368300"/>
          </a:xfrm>
          <a:prstGeom prst="rect">
            <a:avLst/>
          </a:prstGeom>
          <a:noFill/>
        </p:spPr>
        <p:txBody>
          <a:bodyPr wrap="none" rtlCol="0">
            <a:spAutoFit/>
          </a:bodyPr>
          <a:p>
            <a:r>
              <a:rPr lang="en-IN" altLang="en-US"/>
              <a:t>GND</a:t>
            </a:r>
            <a:endParaRPr lang="en-IN" altLang="en-US"/>
          </a:p>
        </p:txBody>
      </p:sp>
      <p:sp>
        <p:nvSpPr>
          <p:cNvPr id="47" name="Text Box 46"/>
          <p:cNvSpPr txBox="1"/>
          <p:nvPr/>
        </p:nvSpPr>
        <p:spPr>
          <a:xfrm>
            <a:off x="6039485" y="976630"/>
            <a:ext cx="665480" cy="368300"/>
          </a:xfrm>
          <a:prstGeom prst="rect">
            <a:avLst/>
          </a:prstGeom>
          <a:noFill/>
        </p:spPr>
        <p:txBody>
          <a:bodyPr wrap="none" rtlCol="0">
            <a:spAutoFit/>
          </a:bodyPr>
          <a:p>
            <a:r>
              <a:rPr lang="en-IN" altLang="en-US"/>
              <a:t>VDD</a:t>
            </a:r>
            <a:endParaRPr lang="en-IN" altLang="en-US"/>
          </a:p>
        </p:txBody>
      </p:sp>
      <p:cxnSp>
        <p:nvCxnSpPr>
          <p:cNvPr id="48" name="Straight Arrow Connector 47"/>
          <p:cNvCxnSpPr/>
          <p:nvPr/>
        </p:nvCxnSpPr>
        <p:spPr>
          <a:xfrm>
            <a:off x="5629275" y="2783840"/>
            <a:ext cx="67500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629275" y="4100830"/>
            <a:ext cx="67500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5591810" y="2415540"/>
            <a:ext cx="436880" cy="368300"/>
          </a:xfrm>
          <a:prstGeom prst="rect">
            <a:avLst/>
          </a:prstGeom>
          <a:noFill/>
        </p:spPr>
        <p:txBody>
          <a:bodyPr wrap="none" rtlCol="0">
            <a:spAutoFit/>
          </a:bodyPr>
          <a:p>
            <a:r>
              <a:rPr lang="en-IN" altLang="en-US"/>
              <a:t>up</a:t>
            </a:r>
            <a:endParaRPr lang="en-IN" altLang="en-US"/>
          </a:p>
        </p:txBody>
      </p:sp>
      <p:sp>
        <p:nvSpPr>
          <p:cNvPr id="51" name="Text Box 50"/>
          <p:cNvSpPr txBox="1"/>
          <p:nvPr/>
        </p:nvSpPr>
        <p:spPr>
          <a:xfrm>
            <a:off x="5471160" y="3696970"/>
            <a:ext cx="728980" cy="368300"/>
          </a:xfrm>
          <a:prstGeom prst="rect">
            <a:avLst/>
          </a:prstGeom>
          <a:noFill/>
        </p:spPr>
        <p:txBody>
          <a:bodyPr wrap="none" rtlCol="0">
            <a:spAutoFit/>
          </a:bodyPr>
          <a:p>
            <a:r>
              <a:rPr lang="en-IN" altLang="en-US"/>
              <a:t>down</a:t>
            </a:r>
            <a:endParaRPr lang="en-IN" altLang="en-US"/>
          </a:p>
        </p:txBody>
      </p:sp>
      <p:sp>
        <p:nvSpPr>
          <p:cNvPr id="52" name="Text Box 51"/>
          <p:cNvSpPr txBox="1"/>
          <p:nvPr/>
        </p:nvSpPr>
        <p:spPr>
          <a:xfrm>
            <a:off x="568960" y="295275"/>
            <a:ext cx="3780790" cy="368300"/>
          </a:xfrm>
          <a:prstGeom prst="rect">
            <a:avLst/>
          </a:prstGeom>
          <a:noFill/>
        </p:spPr>
        <p:txBody>
          <a:bodyPr wrap="none" rtlCol="0">
            <a:spAutoFit/>
          </a:bodyPr>
          <a:p>
            <a:r>
              <a:rPr lang="en-IN" altLang="en-US" b="1" u="sng"/>
              <a:t>FREQUENCY PHASE DETECTOR</a:t>
            </a:r>
            <a:endParaRPr lang="en-IN" altLang="en-US" b="1" u="sng"/>
          </a:p>
        </p:txBody>
      </p:sp>
      <p:cxnSp>
        <p:nvCxnSpPr>
          <p:cNvPr id="53" name="Straight Connector 52"/>
          <p:cNvCxnSpPr/>
          <p:nvPr/>
        </p:nvCxnSpPr>
        <p:spPr>
          <a:xfrm flipV="1">
            <a:off x="6380480" y="3418205"/>
            <a:ext cx="2156460" cy="1524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53"/>
          <p:cNvSpPr txBox="1"/>
          <p:nvPr/>
        </p:nvSpPr>
        <p:spPr>
          <a:xfrm>
            <a:off x="6950075" y="2574925"/>
            <a:ext cx="1579880" cy="922020"/>
          </a:xfrm>
          <a:prstGeom prst="rect">
            <a:avLst/>
          </a:prstGeom>
          <a:noFill/>
        </p:spPr>
        <p:txBody>
          <a:bodyPr wrap="square" rtlCol="0">
            <a:spAutoFit/>
          </a:bodyPr>
          <a:p>
            <a:r>
              <a:rPr lang="en-IN" altLang="en-US"/>
              <a:t>charge pump </a:t>
            </a:r>
            <a:endParaRPr lang="en-IN" altLang="en-US"/>
          </a:p>
          <a:p>
            <a:r>
              <a:rPr lang="en-IN" altLang="en-US"/>
              <a:t>voltage to VCO </a:t>
            </a:r>
            <a:endParaRPr lang="en-IN" altLang="en-US"/>
          </a:p>
        </p:txBody>
      </p:sp>
      <p:cxnSp>
        <p:nvCxnSpPr>
          <p:cNvPr id="55" name="Straight Connector 54"/>
          <p:cNvCxnSpPr>
            <a:endCxn id="56" idx="0"/>
          </p:cNvCxnSpPr>
          <p:nvPr/>
        </p:nvCxnSpPr>
        <p:spPr>
          <a:xfrm>
            <a:off x="7417435" y="3442970"/>
            <a:ext cx="0" cy="683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58" idx="0"/>
          </p:cNvCxnSpPr>
          <p:nvPr/>
        </p:nvCxnSpPr>
        <p:spPr>
          <a:xfrm>
            <a:off x="7417435" y="4469765"/>
            <a:ext cx="0" cy="683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416800" y="5646420"/>
            <a:ext cx="0" cy="68326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 Box 59"/>
          <p:cNvSpPr txBox="1"/>
          <p:nvPr/>
        </p:nvSpPr>
        <p:spPr>
          <a:xfrm>
            <a:off x="7071995" y="6329680"/>
            <a:ext cx="690880" cy="368300"/>
          </a:xfrm>
          <a:prstGeom prst="rect">
            <a:avLst/>
          </a:prstGeom>
          <a:noFill/>
        </p:spPr>
        <p:txBody>
          <a:bodyPr wrap="none" rtlCol="0">
            <a:spAutoFit/>
          </a:bodyPr>
          <a:p>
            <a:r>
              <a:rPr lang="en-IN" altLang="en-US"/>
              <a:t>GND</a:t>
            </a:r>
            <a:endParaRPr lang="en-IN" altLang="en-US"/>
          </a:p>
        </p:txBody>
      </p:sp>
      <p:sp>
        <p:nvSpPr>
          <p:cNvPr id="56" name="Rectangles 55"/>
          <p:cNvSpPr/>
          <p:nvPr/>
        </p:nvSpPr>
        <p:spPr>
          <a:xfrm>
            <a:off x="7284085" y="4126230"/>
            <a:ext cx="266065" cy="6184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Rectangles 57"/>
          <p:cNvSpPr/>
          <p:nvPr/>
        </p:nvSpPr>
        <p:spPr>
          <a:xfrm>
            <a:off x="7284085" y="5153025"/>
            <a:ext cx="266065" cy="6184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 name="Text Box 60"/>
          <p:cNvSpPr txBox="1"/>
          <p:nvPr/>
        </p:nvSpPr>
        <p:spPr>
          <a:xfrm>
            <a:off x="7240905" y="4269740"/>
            <a:ext cx="347980" cy="645160"/>
          </a:xfrm>
          <a:prstGeom prst="rect">
            <a:avLst/>
          </a:prstGeom>
          <a:noFill/>
        </p:spPr>
        <p:txBody>
          <a:bodyPr wrap="none" rtlCol="0">
            <a:spAutoFit/>
          </a:bodyPr>
          <a:p>
            <a:r>
              <a:rPr lang="en-IN" altLang="en-US"/>
              <a:t>R</a:t>
            </a:r>
            <a:endParaRPr lang="en-IN" altLang="en-US"/>
          </a:p>
          <a:p>
            <a:endParaRPr lang="en-IN" altLang="en-US"/>
          </a:p>
        </p:txBody>
      </p:sp>
      <p:sp>
        <p:nvSpPr>
          <p:cNvPr id="62" name="Text Box 61"/>
          <p:cNvSpPr txBox="1"/>
          <p:nvPr/>
        </p:nvSpPr>
        <p:spPr>
          <a:xfrm>
            <a:off x="7243445" y="5289550"/>
            <a:ext cx="347980" cy="368300"/>
          </a:xfrm>
          <a:prstGeom prst="rect">
            <a:avLst/>
          </a:prstGeom>
          <a:noFill/>
        </p:spPr>
        <p:txBody>
          <a:bodyPr wrap="none" rtlCol="0">
            <a:spAutoFit/>
          </a:bodyPr>
          <a:p>
            <a:r>
              <a:rPr lang="en-IN" altLang="en-US"/>
              <a:t>C</a:t>
            </a:r>
            <a:endParaRPr lang="en-IN" altLang="en-US"/>
          </a:p>
        </p:txBody>
      </p:sp>
      <p:sp>
        <p:nvSpPr>
          <p:cNvPr id="65" name="Text Box 64"/>
          <p:cNvSpPr txBox="1"/>
          <p:nvPr/>
        </p:nvSpPr>
        <p:spPr>
          <a:xfrm>
            <a:off x="8114030" y="4231005"/>
            <a:ext cx="415925" cy="553085"/>
          </a:xfrm>
          <a:prstGeom prst="rect">
            <a:avLst/>
          </a:prstGeom>
          <a:noFill/>
        </p:spPr>
        <p:txBody>
          <a:bodyPr wrap="none" rtlCol="0">
            <a:spAutoFit/>
          </a:bodyPr>
          <a:p>
            <a:r>
              <a:rPr lang="en-IN" altLang="en-US" sz="1500"/>
              <a:t>Cx</a:t>
            </a:r>
            <a:endParaRPr lang="en-IN" altLang="en-US" sz="1500"/>
          </a:p>
          <a:p>
            <a:endParaRPr lang="en-IN" altLang="en-US" sz="1500"/>
          </a:p>
        </p:txBody>
      </p:sp>
      <p:sp>
        <p:nvSpPr>
          <p:cNvPr id="67" name="Text Box 66"/>
          <p:cNvSpPr txBox="1"/>
          <p:nvPr/>
        </p:nvSpPr>
        <p:spPr>
          <a:xfrm>
            <a:off x="7974330" y="5123815"/>
            <a:ext cx="690880" cy="368300"/>
          </a:xfrm>
          <a:prstGeom prst="rect">
            <a:avLst/>
          </a:prstGeom>
          <a:noFill/>
        </p:spPr>
        <p:txBody>
          <a:bodyPr wrap="none" rtlCol="0">
            <a:spAutoFit/>
          </a:bodyPr>
          <a:p>
            <a:r>
              <a:rPr lang="en-IN" altLang="en-US"/>
              <a:t>GND</a:t>
            </a:r>
            <a:endParaRPr lang="en-IN" altLang="en-US"/>
          </a:p>
        </p:txBody>
      </p:sp>
      <p:sp>
        <p:nvSpPr>
          <p:cNvPr id="68" name="Text Box 67"/>
          <p:cNvSpPr txBox="1"/>
          <p:nvPr/>
        </p:nvSpPr>
        <p:spPr>
          <a:xfrm>
            <a:off x="4912360" y="295275"/>
            <a:ext cx="3090545" cy="645160"/>
          </a:xfrm>
          <a:prstGeom prst="rect">
            <a:avLst/>
          </a:prstGeom>
          <a:noFill/>
        </p:spPr>
        <p:txBody>
          <a:bodyPr wrap="none" rtlCol="0">
            <a:spAutoFit/>
          </a:bodyPr>
          <a:p>
            <a:r>
              <a:rPr lang="en-IN" altLang="en-US" b="1" u="sng">
                <a:effectLst/>
              </a:rPr>
              <a:t>CHARGE PUMP VOLTAGE </a:t>
            </a:r>
            <a:endParaRPr lang="en-IN" altLang="en-US" b="1" u="sng">
              <a:effectLst/>
            </a:endParaRPr>
          </a:p>
          <a:p>
            <a:r>
              <a:rPr lang="en-IN" altLang="en-US" b="1" u="sng">
                <a:effectLst/>
              </a:rPr>
              <a:t>GENERATIONS</a:t>
            </a:r>
            <a:endParaRPr lang="en-IN" altLang="en-US" b="1" u="sng">
              <a:effectLst/>
            </a:endParaRPr>
          </a:p>
        </p:txBody>
      </p:sp>
      <p:sp>
        <p:nvSpPr>
          <p:cNvPr id="70" name="Rectangles 69"/>
          <p:cNvSpPr/>
          <p:nvPr/>
        </p:nvSpPr>
        <p:spPr>
          <a:xfrm>
            <a:off x="10222230" y="2190115"/>
            <a:ext cx="1303020" cy="19589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 name="Text Box 70"/>
          <p:cNvSpPr txBox="1"/>
          <p:nvPr/>
        </p:nvSpPr>
        <p:spPr>
          <a:xfrm>
            <a:off x="10288905" y="2256790"/>
            <a:ext cx="153035" cy="368300"/>
          </a:xfrm>
          <a:prstGeom prst="rect">
            <a:avLst/>
          </a:prstGeom>
          <a:noFill/>
        </p:spPr>
        <p:txBody>
          <a:bodyPr wrap="square" rtlCol="0">
            <a:spAutoFit/>
          </a:bodyPr>
          <a:p>
            <a:r>
              <a:rPr lang="en-IN" altLang="en-US"/>
              <a:t>D</a:t>
            </a:r>
            <a:endParaRPr lang="en-IN" altLang="en-US"/>
          </a:p>
        </p:txBody>
      </p:sp>
      <p:sp>
        <p:nvSpPr>
          <p:cNvPr id="72" name="Text Box 71"/>
          <p:cNvSpPr txBox="1"/>
          <p:nvPr/>
        </p:nvSpPr>
        <p:spPr>
          <a:xfrm>
            <a:off x="10222230" y="3688715"/>
            <a:ext cx="1045210" cy="275590"/>
          </a:xfrm>
          <a:prstGeom prst="rect">
            <a:avLst/>
          </a:prstGeom>
          <a:noFill/>
        </p:spPr>
        <p:txBody>
          <a:bodyPr wrap="none" rtlCol="0">
            <a:spAutoFit/>
          </a:bodyPr>
          <a:p>
            <a:r>
              <a:rPr lang="en-IN" altLang="en-US" sz="1200"/>
              <a:t>Negative Clk</a:t>
            </a:r>
            <a:endParaRPr lang="en-IN" altLang="en-US" sz="1200"/>
          </a:p>
        </p:txBody>
      </p:sp>
      <p:sp>
        <p:nvSpPr>
          <p:cNvPr id="73" name="Text Box 72"/>
          <p:cNvSpPr txBox="1"/>
          <p:nvPr/>
        </p:nvSpPr>
        <p:spPr>
          <a:xfrm>
            <a:off x="10720705" y="2252345"/>
            <a:ext cx="868680" cy="645160"/>
          </a:xfrm>
          <a:prstGeom prst="rect">
            <a:avLst/>
          </a:prstGeom>
          <a:noFill/>
        </p:spPr>
        <p:txBody>
          <a:bodyPr wrap="none" rtlCol="0">
            <a:spAutoFit/>
          </a:bodyPr>
          <a:p>
            <a:r>
              <a:rPr lang="en-IN" altLang="en-US"/>
              <a:t>Output</a:t>
            </a:r>
            <a:endParaRPr lang="en-IN" altLang="en-US"/>
          </a:p>
          <a:p>
            <a:endParaRPr lang="en-IN" altLang="en-US"/>
          </a:p>
        </p:txBody>
      </p:sp>
      <p:cxnSp>
        <p:nvCxnSpPr>
          <p:cNvPr id="74" name="Straight Arrow Connector 73"/>
          <p:cNvCxnSpPr/>
          <p:nvPr/>
        </p:nvCxnSpPr>
        <p:spPr>
          <a:xfrm flipV="1">
            <a:off x="8976360" y="2465705"/>
            <a:ext cx="124587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ext Box 75"/>
          <p:cNvSpPr txBox="1"/>
          <p:nvPr/>
        </p:nvSpPr>
        <p:spPr>
          <a:xfrm>
            <a:off x="9629140" y="3544570"/>
            <a:ext cx="462280" cy="368300"/>
          </a:xfrm>
          <a:prstGeom prst="rect">
            <a:avLst/>
          </a:prstGeom>
          <a:noFill/>
        </p:spPr>
        <p:txBody>
          <a:bodyPr wrap="none" rtlCol="0">
            <a:spAutoFit/>
          </a:bodyPr>
          <a:p>
            <a:r>
              <a:rPr lang="en-IN" altLang="en-US"/>
              <a:t>clk</a:t>
            </a:r>
            <a:endParaRPr lang="en-IN" altLang="en-US"/>
          </a:p>
        </p:txBody>
      </p:sp>
      <p:cxnSp>
        <p:nvCxnSpPr>
          <p:cNvPr id="77" name="Elbow Connector 76"/>
          <p:cNvCxnSpPr/>
          <p:nvPr/>
        </p:nvCxnSpPr>
        <p:spPr>
          <a:xfrm flipH="1" flipV="1">
            <a:off x="9172575" y="2484120"/>
            <a:ext cx="2350135" cy="90805"/>
          </a:xfrm>
          <a:prstGeom prst="bentConnector5">
            <a:avLst>
              <a:gd name="adj1" fmla="val -10132"/>
              <a:gd name="adj2" fmla="val 955244"/>
              <a:gd name="adj3" fmla="val 10027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9670415" y="3893820"/>
            <a:ext cx="551815" cy="88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Isosceles Triangle 78"/>
          <p:cNvSpPr/>
          <p:nvPr/>
        </p:nvSpPr>
        <p:spPr>
          <a:xfrm rot="16200000">
            <a:off x="10187940" y="1458595"/>
            <a:ext cx="824230" cy="469900"/>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10269220" y="1631315"/>
            <a:ext cx="95885" cy="13398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 name="Text Box 80"/>
          <p:cNvSpPr txBox="1"/>
          <p:nvPr/>
        </p:nvSpPr>
        <p:spPr>
          <a:xfrm>
            <a:off x="9438005" y="295275"/>
            <a:ext cx="2604135" cy="368300"/>
          </a:xfrm>
          <a:prstGeom prst="rect">
            <a:avLst/>
          </a:prstGeom>
          <a:noFill/>
        </p:spPr>
        <p:txBody>
          <a:bodyPr wrap="none" rtlCol="0">
            <a:spAutoFit/>
          </a:bodyPr>
          <a:p>
            <a:r>
              <a:rPr lang="en-IN" altLang="en-US" b="1" u="sng"/>
              <a:t>FREQUENCY DIVIDER</a:t>
            </a:r>
            <a:endParaRPr lang="en-IN" altLang="en-US" b="1" u="sn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Responses of the charge PUMP</a:t>
            </a:r>
            <a:endParaRPr lang="en-IN" altLang="en-US"/>
          </a:p>
        </p:txBody>
      </p:sp>
      <p:sp>
        <p:nvSpPr>
          <p:cNvPr id="3" name="Content Placeholder 2"/>
          <p:cNvSpPr>
            <a:spLocks noGrp="1"/>
          </p:cNvSpPr>
          <p:nvPr>
            <p:ph idx="1"/>
          </p:nvPr>
        </p:nvSpPr>
        <p:spPr>
          <a:xfrm>
            <a:off x="130175" y="1417955"/>
            <a:ext cx="6008370" cy="4526280"/>
          </a:xfrm>
        </p:spPr>
        <p:txBody>
          <a:bodyPr/>
          <a:p>
            <a:pPr>
              <a:buFont typeface="Wingdings" panose="05000000000000000000" charset="0"/>
              <a:buChar char="q"/>
            </a:pPr>
            <a:r>
              <a:rPr lang="en-IN" altLang="en-US" sz="1800"/>
              <a:t>If the average active time of the up signal is more </a:t>
            </a:r>
            <a:endParaRPr lang="en-IN" altLang="en-US" sz="1800"/>
          </a:p>
          <a:p>
            <a:pPr marL="0" indent="0">
              <a:buNone/>
            </a:pPr>
            <a:r>
              <a:rPr lang="en-IN" altLang="en-US" sz="1800"/>
              <a:t>than the down signal then the voltage across the charge </a:t>
            </a:r>
            <a:endParaRPr lang="en-IN" altLang="en-US" sz="1800"/>
          </a:p>
          <a:p>
            <a:pPr marL="0" indent="0">
              <a:buNone/>
            </a:pPr>
            <a:r>
              <a:rPr lang="en-IN" altLang="en-US" sz="1800"/>
              <a:t>pump is </a:t>
            </a:r>
            <a:endParaRPr lang="en-IN" altLang="en-US" sz="1800"/>
          </a:p>
        </p:txBody>
      </p:sp>
      <p:cxnSp>
        <p:nvCxnSpPr>
          <p:cNvPr id="4" name="Straight Connector 3"/>
          <p:cNvCxnSpPr/>
          <p:nvPr/>
        </p:nvCxnSpPr>
        <p:spPr>
          <a:xfrm flipH="1">
            <a:off x="1647825" y="2934970"/>
            <a:ext cx="9525" cy="2291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47825" y="5215890"/>
            <a:ext cx="3028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flipV="1">
            <a:off x="1810385" y="3807460"/>
            <a:ext cx="2712720" cy="1264920"/>
          </a:xfrm>
          <a:prstGeom prst="curvedConnector3">
            <a:avLst>
              <a:gd name="adj1" fmla="val 126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219710" y="3404870"/>
            <a:ext cx="1249680" cy="368300"/>
          </a:xfrm>
          <a:prstGeom prst="rect">
            <a:avLst/>
          </a:prstGeom>
          <a:noFill/>
        </p:spPr>
        <p:txBody>
          <a:bodyPr wrap="none" rtlCol="0">
            <a:spAutoFit/>
          </a:bodyPr>
          <a:p>
            <a:r>
              <a:rPr lang="en-IN" altLang="en-US"/>
              <a:t>Voltage(V)</a:t>
            </a:r>
            <a:endParaRPr lang="en-IN" altLang="en-US"/>
          </a:p>
        </p:txBody>
      </p:sp>
      <p:sp>
        <p:nvSpPr>
          <p:cNvPr id="8" name="Text Box 7"/>
          <p:cNvSpPr txBox="1"/>
          <p:nvPr/>
        </p:nvSpPr>
        <p:spPr>
          <a:xfrm>
            <a:off x="2701925" y="5388610"/>
            <a:ext cx="974090" cy="368300"/>
          </a:xfrm>
          <a:prstGeom prst="rect">
            <a:avLst/>
          </a:prstGeom>
          <a:noFill/>
        </p:spPr>
        <p:txBody>
          <a:bodyPr wrap="none" rtlCol="0">
            <a:spAutoFit/>
          </a:bodyPr>
          <a:p>
            <a:r>
              <a:rPr lang="en-IN" altLang="en-US"/>
              <a:t>Time(T)</a:t>
            </a:r>
            <a:endParaRPr lang="en-IN" altLang="en-US"/>
          </a:p>
        </p:txBody>
      </p:sp>
      <p:sp>
        <p:nvSpPr>
          <p:cNvPr id="9" name="Text Box 8"/>
          <p:cNvSpPr txBox="1"/>
          <p:nvPr/>
        </p:nvSpPr>
        <p:spPr>
          <a:xfrm>
            <a:off x="6459220" y="1417955"/>
            <a:ext cx="5789930" cy="922020"/>
          </a:xfrm>
          <a:prstGeom prst="rect">
            <a:avLst/>
          </a:prstGeom>
          <a:noFill/>
        </p:spPr>
        <p:txBody>
          <a:bodyPr wrap="none" rtlCol="0">
            <a:spAutoFit/>
          </a:bodyPr>
          <a:p>
            <a:pPr marL="285750" indent="-285750">
              <a:buFont typeface="Wingdings" panose="05000000000000000000" charset="0"/>
              <a:buChar char="q"/>
            </a:pPr>
            <a:r>
              <a:rPr lang="en-IN" altLang="en-US"/>
              <a:t>if the average active time of the down signal is more </a:t>
            </a:r>
            <a:endParaRPr lang="en-IN" altLang="en-US"/>
          </a:p>
          <a:p>
            <a:r>
              <a:rPr lang="en-IN" altLang="en-US"/>
              <a:t>than the up signal then the voltage across the charge </a:t>
            </a:r>
            <a:endParaRPr lang="en-IN" altLang="en-US"/>
          </a:p>
          <a:p>
            <a:r>
              <a:rPr lang="en-IN" altLang="en-US"/>
              <a:t>pump is</a:t>
            </a:r>
            <a:endParaRPr lang="en-IN" altLang="en-US"/>
          </a:p>
        </p:txBody>
      </p:sp>
      <p:cxnSp>
        <p:nvCxnSpPr>
          <p:cNvPr id="10" name="Straight Connector 9"/>
          <p:cNvCxnSpPr/>
          <p:nvPr/>
        </p:nvCxnSpPr>
        <p:spPr>
          <a:xfrm flipH="1">
            <a:off x="7190105" y="2934970"/>
            <a:ext cx="9525" cy="2291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99630" y="5226050"/>
            <a:ext cx="3028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5771515" y="3415030"/>
            <a:ext cx="1249680" cy="368300"/>
          </a:xfrm>
          <a:prstGeom prst="rect">
            <a:avLst/>
          </a:prstGeom>
          <a:noFill/>
        </p:spPr>
        <p:txBody>
          <a:bodyPr wrap="none" rtlCol="0">
            <a:spAutoFit/>
          </a:bodyPr>
          <a:p>
            <a:r>
              <a:rPr lang="en-IN" altLang="en-US"/>
              <a:t>Voltage(V)</a:t>
            </a:r>
            <a:endParaRPr lang="en-IN" altLang="en-US"/>
          </a:p>
        </p:txBody>
      </p:sp>
      <p:sp>
        <p:nvSpPr>
          <p:cNvPr id="13" name="Text Box 12"/>
          <p:cNvSpPr txBox="1"/>
          <p:nvPr/>
        </p:nvSpPr>
        <p:spPr>
          <a:xfrm>
            <a:off x="8253730" y="5398770"/>
            <a:ext cx="974090" cy="368300"/>
          </a:xfrm>
          <a:prstGeom prst="rect">
            <a:avLst/>
          </a:prstGeom>
          <a:noFill/>
        </p:spPr>
        <p:txBody>
          <a:bodyPr wrap="none" rtlCol="0">
            <a:spAutoFit/>
          </a:bodyPr>
          <a:p>
            <a:r>
              <a:rPr lang="en-IN" altLang="en-US"/>
              <a:t>Time(T)</a:t>
            </a:r>
            <a:endParaRPr lang="en-IN" altLang="en-US"/>
          </a:p>
        </p:txBody>
      </p:sp>
      <p:cxnSp>
        <p:nvCxnSpPr>
          <p:cNvPr id="14" name="Curved Connector 13"/>
          <p:cNvCxnSpPr/>
          <p:nvPr/>
        </p:nvCxnSpPr>
        <p:spPr>
          <a:xfrm>
            <a:off x="7415530" y="3299460"/>
            <a:ext cx="2597150" cy="1705610"/>
          </a:xfrm>
          <a:prstGeom prst="curvedConnector3">
            <a:avLst>
              <a:gd name="adj1" fmla="val 95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286385" y="5867400"/>
            <a:ext cx="11885930" cy="645160"/>
          </a:xfrm>
          <a:prstGeom prst="rect">
            <a:avLst/>
          </a:prstGeom>
          <a:noFill/>
        </p:spPr>
        <p:txBody>
          <a:bodyPr wrap="none" rtlCol="0">
            <a:spAutoFit/>
          </a:bodyPr>
          <a:p>
            <a:pPr marL="285750" indent="-285750">
              <a:buFont typeface="Wingdings" panose="05000000000000000000" charset="0"/>
              <a:buChar char="q"/>
            </a:pPr>
            <a:r>
              <a:rPr lang="en-IN" altLang="en-US"/>
              <a:t>The main disadvantage of the charge pump is, it will get charged with leakage current also, without the presence </a:t>
            </a:r>
            <a:endParaRPr lang="en-IN" altLang="en-US"/>
          </a:p>
          <a:p>
            <a:pPr indent="0">
              <a:buFont typeface="Wingdings" panose="05000000000000000000" charset="0"/>
              <a:buNone/>
            </a:pPr>
            <a:r>
              <a:rPr lang="en-IN" altLang="en-US"/>
              <a:t>of up and down signals , we can improve its performance by additional circuits(including the current mirrors)</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a:off x="2759710" y="2639695"/>
            <a:ext cx="1181100" cy="12096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2759710" y="2922270"/>
            <a:ext cx="1167130" cy="645160"/>
          </a:xfrm>
          <a:prstGeom prst="rect">
            <a:avLst/>
          </a:prstGeom>
          <a:noFill/>
          <a:ln>
            <a:noFill/>
          </a:ln>
        </p:spPr>
        <p:txBody>
          <a:bodyPr wrap="none" rtlCol="0">
            <a:spAutoFit/>
          </a:bodyPr>
          <a:p>
            <a:r>
              <a:rPr lang="en-IN" altLang="en-US"/>
              <a:t>UP=0</a:t>
            </a:r>
            <a:endParaRPr lang="en-IN" altLang="en-US"/>
          </a:p>
          <a:p>
            <a:r>
              <a:rPr lang="en-IN" altLang="en-US"/>
              <a:t>DOWN=0</a:t>
            </a:r>
            <a:endParaRPr lang="en-IN" altLang="en-US"/>
          </a:p>
        </p:txBody>
      </p:sp>
      <p:sp>
        <p:nvSpPr>
          <p:cNvPr id="6" name="Oval 5"/>
          <p:cNvSpPr/>
          <p:nvPr/>
        </p:nvSpPr>
        <p:spPr>
          <a:xfrm>
            <a:off x="5248910" y="2753995"/>
            <a:ext cx="1181100" cy="12096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5248910" y="3036570"/>
            <a:ext cx="1167130" cy="645160"/>
          </a:xfrm>
          <a:prstGeom prst="rect">
            <a:avLst/>
          </a:prstGeom>
          <a:noFill/>
          <a:ln>
            <a:noFill/>
          </a:ln>
        </p:spPr>
        <p:txBody>
          <a:bodyPr wrap="none" rtlCol="0">
            <a:spAutoFit/>
          </a:bodyPr>
          <a:p>
            <a:r>
              <a:rPr lang="en-IN" altLang="en-US"/>
              <a:t>UP=1</a:t>
            </a:r>
            <a:endParaRPr lang="en-IN" altLang="en-US"/>
          </a:p>
          <a:p>
            <a:r>
              <a:rPr lang="en-IN" altLang="en-US"/>
              <a:t>DOWN=0</a:t>
            </a:r>
            <a:endParaRPr lang="en-IN" altLang="en-US"/>
          </a:p>
        </p:txBody>
      </p:sp>
      <p:cxnSp>
        <p:nvCxnSpPr>
          <p:cNvPr id="12" name="Curved Connector 11"/>
          <p:cNvCxnSpPr>
            <a:stCxn id="4" idx="0"/>
            <a:endCxn id="6" idx="0"/>
          </p:cNvCxnSpPr>
          <p:nvPr/>
        </p:nvCxnSpPr>
        <p:spPr>
          <a:xfrm rot="16200000" flipH="1">
            <a:off x="4537710" y="1452245"/>
            <a:ext cx="114300" cy="2489200"/>
          </a:xfrm>
          <a:prstGeom prst="curvedConnector3">
            <a:avLst>
              <a:gd name="adj1" fmla="val -208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6" idx="4"/>
            <a:endCxn id="4" idx="4"/>
          </p:cNvCxnSpPr>
          <p:nvPr/>
        </p:nvCxnSpPr>
        <p:spPr>
          <a:xfrm rot="5400000" flipH="1">
            <a:off x="4537710" y="2661920"/>
            <a:ext cx="114300" cy="2489200"/>
          </a:xfrm>
          <a:prstGeom prst="curvedConnector3">
            <a:avLst>
              <a:gd name="adj1" fmla="val -208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38760" y="2519045"/>
            <a:ext cx="1181100" cy="120967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238760" y="2801620"/>
            <a:ext cx="1167130" cy="645160"/>
          </a:xfrm>
          <a:prstGeom prst="rect">
            <a:avLst/>
          </a:prstGeom>
          <a:noFill/>
          <a:ln>
            <a:noFill/>
          </a:ln>
        </p:spPr>
        <p:txBody>
          <a:bodyPr wrap="none" rtlCol="0">
            <a:spAutoFit/>
          </a:bodyPr>
          <a:p>
            <a:r>
              <a:rPr lang="en-IN" altLang="en-US"/>
              <a:t>UP=0</a:t>
            </a:r>
            <a:endParaRPr lang="en-IN" altLang="en-US"/>
          </a:p>
          <a:p>
            <a:r>
              <a:rPr lang="en-IN" altLang="en-US"/>
              <a:t>DOWN=1</a:t>
            </a:r>
            <a:endParaRPr lang="en-IN" altLang="en-US"/>
          </a:p>
        </p:txBody>
      </p:sp>
      <p:cxnSp>
        <p:nvCxnSpPr>
          <p:cNvPr id="19" name="Curved Connector 18"/>
          <p:cNvCxnSpPr/>
          <p:nvPr/>
        </p:nvCxnSpPr>
        <p:spPr>
          <a:xfrm rot="16200000" flipH="1">
            <a:off x="2048510" y="1337945"/>
            <a:ext cx="114300" cy="2489200"/>
          </a:xfrm>
          <a:prstGeom prst="curvedConnector3">
            <a:avLst>
              <a:gd name="adj1" fmla="val -2083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4" idx="4"/>
            <a:endCxn id="16" idx="4"/>
          </p:cNvCxnSpPr>
          <p:nvPr/>
        </p:nvCxnSpPr>
        <p:spPr>
          <a:xfrm rot="5400000" flipH="1">
            <a:off x="2029460" y="2528570"/>
            <a:ext cx="120650" cy="2520950"/>
          </a:xfrm>
          <a:prstGeom prst="curvedConnector3">
            <a:avLst>
              <a:gd name="adj1" fmla="val -1973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4283710" y="2030095"/>
            <a:ext cx="855980" cy="368300"/>
          </a:xfrm>
          <a:prstGeom prst="rect">
            <a:avLst/>
          </a:prstGeom>
          <a:noFill/>
          <a:ln>
            <a:solidFill>
              <a:schemeClr val="tx1"/>
            </a:solidFill>
          </a:ln>
        </p:spPr>
        <p:txBody>
          <a:bodyPr wrap="none" rtlCol="0">
            <a:spAutoFit/>
          </a:bodyPr>
          <a:p>
            <a:r>
              <a:rPr lang="en-IN" altLang="en-US"/>
              <a:t>ref low</a:t>
            </a:r>
            <a:endParaRPr lang="en-IN" altLang="en-US"/>
          </a:p>
        </p:txBody>
      </p:sp>
      <p:sp>
        <p:nvSpPr>
          <p:cNvPr id="23" name="Text Box 22"/>
          <p:cNvSpPr txBox="1"/>
          <p:nvPr/>
        </p:nvSpPr>
        <p:spPr>
          <a:xfrm>
            <a:off x="4283710" y="4300220"/>
            <a:ext cx="906780" cy="368300"/>
          </a:xfrm>
          <a:prstGeom prst="rect">
            <a:avLst/>
          </a:prstGeom>
          <a:noFill/>
          <a:ln>
            <a:solidFill>
              <a:schemeClr val="tx1"/>
            </a:solidFill>
          </a:ln>
        </p:spPr>
        <p:txBody>
          <a:bodyPr wrap="none" rtlCol="0">
            <a:spAutoFit/>
          </a:bodyPr>
          <a:p>
            <a:r>
              <a:rPr lang="en-IN" altLang="en-US"/>
              <a:t>out low</a:t>
            </a:r>
            <a:endParaRPr lang="en-IN" altLang="en-US"/>
          </a:p>
        </p:txBody>
      </p:sp>
      <p:sp>
        <p:nvSpPr>
          <p:cNvPr id="24" name="Text Box 23"/>
          <p:cNvSpPr txBox="1"/>
          <p:nvPr/>
        </p:nvSpPr>
        <p:spPr>
          <a:xfrm>
            <a:off x="1636395" y="4319270"/>
            <a:ext cx="906780" cy="368300"/>
          </a:xfrm>
          <a:prstGeom prst="rect">
            <a:avLst/>
          </a:prstGeom>
          <a:noFill/>
          <a:ln>
            <a:solidFill>
              <a:schemeClr val="tx1"/>
            </a:solidFill>
          </a:ln>
        </p:spPr>
        <p:txBody>
          <a:bodyPr wrap="none" rtlCol="0">
            <a:spAutoFit/>
          </a:bodyPr>
          <a:p>
            <a:r>
              <a:rPr lang="en-IN" altLang="en-US"/>
              <a:t>out low</a:t>
            </a:r>
            <a:endParaRPr lang="en-IN" altLang="en-US"/>
          </a:p>
        </p:txBody>
      </p:sp>
      <p:sp>
        <p:nvSpPr>
          <p:cNvPr id="25" name="Text Box 24"/>
          <p:cNvSpPr txBox="1"/>
          <p:nvPr/>
        </p:nvSpPr>
        <p:spPr>
          <a:xfrm>
            <a:off x="1661795" y="1887220"/>
            <a:ext cx="855980" cy="368300"/>
          </a:xfrm>
          <a:prstGeom prst="rect">
            <a:avLst/>
          </a:prstGeom>
          <a:noFill/>
          <a:ln>
            <a:solidFill>
              <a:schemeClr val="tx1"/>
            </a:solidFill>
          </a:ln>
        </p:spPr>
        <p:txBody>
          <a:bodyPr wrap="none" rtlCol="0">
            <a:spAutoFit/>
          </a:bodyPr>
          <a:p>
            <a:r>
              <a:rPr lang="en-IN" altLang="en-US"/>
              <a:t>ref low</a:t>
            </a:r>
            <a:endParaRPr lang="en-IN" altLang="en-US"/>
          </a:p>
        </p:txBody>
      </p:sp>
      <p:sp>
        <p:nvSpPr>
          <p:cNvPr id="26" name="Text Box 25"/>
          <p:cNvSpPr txBox="1"/>
          <p:nvPr/>
        </p:nvSpPr>
        <p:spPr>
          <a:xfrm>
            <a:off x="2076450" y="5144135"/>
            <a:ext cx="2053590" cy="368300"/>
          </a:xfrm>
          <a:prstGeom prst="rect">
            <a:avLst/>
          </a:prstGeom>
          <a:noFill/>
        </p:spPr>
        <p:txBody>
          <a:bodyPr wrap="none" rtlCol="0">
            <a:spAutoFit/>
          </a:bodyPr>
          <a:p>
            <a:r>
              <a:rPr lang="en-IN" altLang="en-US" b="1" u="sng"/>
              <a:t>STATE DIAGRAM</a:t>
            </a:r>
            <a:endParaRPr lang="en-IN" altLang="en-US" b="1" u="sng"/>
          </a:p>
        </p:txBody>
      </p:sp>
      <p:sp>
        <p:nvSpPr>
          <p:cNvPr id="27" name="Text Box 26"/>
          <p:cNvSpPr txBox="1"/>
          <p:nvPr/>
        </p:nvSpPr>
        <p:spPr>
          <a:xfrm>
            <a:off x="6780530" y="520065"/>
            <a:ext cx="5332730" cy="6462395"/>
          </a:xfrm>
          <a:prstGeom prst="rect">
            <a:avLst/>
          </a:prstGeom>
          <a:noFill/>
        </p:spPr>
        <p:txBody>
          <a:bodyPr wrap="none" rtlCol="0">
            <a:spAutoFit/>
          </a:bodyPr>
          <a:p>
            <a:pPr marL="285750" indent="-285750">
              <a:buFont typeface="Wingdings" panose="05000000000000000000" charset="0"/>
              <a:buChar char="q"/>
            </a:pPr>
            <a:r>
              <a:rPr lang="en-IN" altLang="en-US"/>
              <a:t>while desigining the PHASE FREQUENCY </a:t>
            </a:r>
            <a:endParaRPr lang="en-IN" altLang="en-US"/>
          </a:p>
          <a:p>
            <a:r>
              <a:rPr lang="en-IN" altLang="en-US"/>
              <a:t>DETECTOR we need to be very careful about the</a:t>
            </a:r>
            <a:endParaRPr lang="en-IN" altLang="en-US"/>
          </a:p>
          <a:p>
            <a:pPr indent="0">
              <a:buFont typeface="Wingdings" panose="05000000000000000000" charset="0"/>
              <a:buNone/>
            </a:pPr>
            <a:r>
              <a:rPr lang="en-IN" altLang="en-US"/>
              <a:t>dead zone which is the very small difference </a:t>
            </a:r>
            <a:endParaRPr lang="en-IN" altLang="en-US"/>
          </a:p>
          <a:p>
            <a:r>
              <a:rPr lang="en-IN" altLang="en-US"/>
              <a:t>between the vref and vout signals </a:t>
            </a:r>
            <a:endParaRPr lang="en-IN" altLang="en-US"/>
          </a:p>
          <a:p>
            <a:pPr marL="285750" indent="-285750">
              <a:buFont typeface="Wingdings" panose="05000000000000000000" charset="0"/>
              <a:buChar char="q"/>
            </a:pPr>
            <a:r>
              <a:rPr lang="en-IN" altLang="en-US"/>
              <a:t>in the phase frequency detector the down signal</a:t>
            </a:r>
            <a:endParaRPr lang="en-IN" altLang="en-US"/>
          </a:p>
          <a:p>
            <a:pPr indent="0">
              <a:buFont typeface="Wingdings" panose="05000000000000000000" charset="0"/>
              <a:buNone/>
            </a:pPr>
            <a:r>
              <a:rPr lang="en-IN" altLang="en-US"/>
              <a:t>will get activated if leading the ref signal</a:t>
            </a:r>
            <a:endParaRPr lang="en-IN" altLang="en-US"/>
          </a:p>
          <a:p>
            <a:pPr marL="285750" indent="-285750">
              <a:buFont typeface="Wingdings" panose="05000000000000000000" charset="0"/>
              <a:buChar char="q"/>
            </a:pPr>
            <a:r>
              <a:rPr lang="en-IN" altLang="en-US"/>
              <a:t>in the same manner the up signal will get </a:t>
            </a:r>
            <a:endParaRPr lang="en-IN" altLang="en-US"/>
          </a:p>
          <a:p>
            <a:pPr indent="0">
              <a:buFont typeface="Wingdings" panose="05000000000000000000" charset="0"/>
              <a:buNone/>
            </a:pPr>
            <a:r>
              <a:rPr lang="en-IN" altLang="en-US"/>
              <a:t>activated if the out signal is lagging the ref signal</a:t>
            </a:r>
            <a:endParaRPr lang="en-IN" altLang="en-US"/>
          </a:p>
          <a:p>
            <a:pPr marL="285750" indent="-285750">
              <a:buFont typeface="Wingdings" panose="05000000000000000000" charset="0"/>
              <a:buChar char="q"/>
            </a:pPr>
            <a:r>
              <a:rPr lang="en-IN" altLang="en-US"/>
              <a:t>Here in the charge pump design we have added</a:t>
            </a:r>
            <a:endParaRPr lang="en-IN" altLang="en-US"/>
          </a:p>
          <a:p>
            <a:pPr indent="0">
              <a:buFont typeface="Wingdings" panose="05000000000000000000" charset="0"/>
              <a:buNone/>
            </a:pPr>
            <a:r>
              <a:rPr lang="en-IN" altLang="en-US"/>
              <a:t>the RC series circuit in order to make the system </a:t>
            </a:r>
            <a:endParaRPr lang="en-IN" altLang="en-US"/>
          </a:p>
          <a:p>
            <a:pPr indent="0">
              <a:buFont typeface="Wingdings" panose="05000000000000000000" charset="0"/>
              <a:buNone/>
            </a:pPr>
            <a:r>
              <a:rPr lang="en-IN" altLang="en-US"/>
              <a:t>stable</a:t>
            </a:r>
            <a:endParaRPr lang="en-IN" altLang="en-US"/>
          </a:p>
          <a:p>
            <a:pPr indent="0">
              <a:buFont typeface="Wingdings" panose="05000000000000000000" charset="0"/>
              <a:buNone/>
            </a:pPr>
            <a:r>
              <a:rPr lang="en-IN" altLang="en-US"/>
              <a:t> </a:t>
            </a:r>
            <a:endParaRPr lang="en-IN" altLang="en-US"/>
          </a:p>
          <a:p>
            <a:pPr marL="285750" indent="-285750">
              <a:buFont typeface="Wingdings" panose="05000000000000000000" charset="0"/>
              <a:buChar char="q"/>
            </a:pPr>
            <a:r>
              <a:rPr lang="en-IN" altLang="en-US"/>
              <a:t>As we know </a:t>
            </a:r>
            <a:endParaRPr lang="en-IN" altLang="en-US"/>
          </a:p>
          <a:p>
            <a:pPr indent="0">
              <a:buFont typeface="Wingdings" panose="05000000000000000000" charset="0"/>
              <a:buNone/>
            </a:pPr>
            <a:r>
              <a:rPr lang="en-IN" altLang="en-US"/>
              <a:t>I=dq/dt</a:t>
            </a:r>
            <a:endParaRPr lang="en-IN" altLang="en-US"/>
          </a:p>
          <a:p>
            <a:pPr indent="0">
              <a:buFont typeface="Wingdings" panose="05000000000000000000" charset="0"/>
              <a:buNone/>
            </a:pPr>
            <a:r>
              <a:rPr lang="en-IN" altLang="en-US"/>
              <a:t>and Q=CV</a:t>
            </a:r>
            <a:endParaRPr lang="en-IN" altLang="en-US"/>
          </a:p>
          <a:p>
            <a:pPr indent="0">
              <a:buFont typeface="Wingdings" panose="05000000000000000000" charset="0"/>
              <a:buNone/>
            </a:pPr>
            <a:r>
              <a:rPr lang="en-IN" altLang="en-US"/>
              <a:t>so I=d(CV)/dT</a:t>
            </a:r>
            <a:endParaRPr lang="en-IN" altLang="en-US"/>
          </a:p>
          <a:p>
            <a:pPr indent="0">
              <a:buFont typeface="Wingdings" panose="05000000000000000000" charset="0"/>
              <a:buNone/>
            </a:pPr>
            <a:r>
              <a:rPr lang="en-IN" altLang="en-US"/>
              <a:t>Hence </a:t>
            </a:r>
            <a:endParaRPr lang="en-IN" altLang="en-US"/>
          </a:p>
          <a:p>
            <a:pPr indent="0">
              <a:buFont typeface="Wingdings" panose="05000000000000000000" charset="0"/>
              <a:buNone/>
            </a:pPr>
            <a:r>
              <a:rPr lang="en-IN" altLang="en-US"/>
              <a:t>dV/dT=I/C</a:t>
            </a:r>
            <a:endParaRPr lang="en-IN" altLang="en-US"/>
          </a:p>
          <a:p>
            <a:pPr marL="285750" indent="-285750">
              <a:buFont typeface="Wingdings" panose="05000000000000000000" charset="0"/>
              <a:buChar char="q"/>
            </a:pPr>
            <a:r>
              <a:rPr lang="en-IN" altLang="en-US"/>
              <a:t>so total voltage across the charge pump will be </a:t>
            </a:r>
            <a:endParaRPr lang="en-IN" altLang="en-US"/>
          </a:p>
          <a:p>
            <a:pPr indent="0">
              <a:buFont typeface="Wingdings" panose="05000000000000000000" charset="0"/>
              <a:buNone/>
            </a:pPr>
            <a:r>
              <a:rPr lang="en-IN" altLang="en-US"/>
              <a:t>equal to V= integration from  time 0 to t(till the </a:t>
            </a:r>
            <a:endParaRPr lang="en-IN" altLang="en-US"/>
          </a:p>
          <a:p>
            <a:pPr indent="0">
              <a:buFont typeface="Wingdings" panose="05000000000000000000" charset="0"/>
              <a:buNone/>
            </a:pPr>
            <a:r>
              <a:rPr lang="en-IN" altLang="en-US"/>
              <a:t>operation of the of the charge pump) “t” can be </a:t>
            </a:r>
            <a:endParaRPr lang="en-IN" altLang="en-US"/>
          </a:p>
          <a:p>
            <a:pPr indent="0">
              <a:buFont typeface="Wingdings" panose="05000000000000000000" charset="0"/>
              <a:buNone/>
            </a:pPr>
            <a:r>
              <a:rPr lang="en-IN" altLang="en-US"/>
              <a:t>more than the time period.</a:t>
            </a:r>
            <a:endParaRPr lang="en-IN" altLang="en-US"/>
          </a:p>
          <a:p>
            <a:pPr indent="0">
              <a:buFont typeface="Wingdings" panose="05000000000000000000" charset="0"/>
              <a:buNone/>
            </a:pP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7832725" y="1231900"/>
            <a:ext cx="4526280" cy="4246245"/>
          </a:xfrm>
          <a:prstGeom prst="rect">
            <a:avLst/>
          </a:prstGeom>
          <a:noFill/>
        </p:spPr>
        <p:txBody>
          <a:bodyPr wrap="none" rtlCol="0">
            <a:spAutoFit/>
          </a:bodyPr>
          <a:p>
            <a:pPr marL="285750" indent="-285750">
              <a:buFont typeface="Wingdings" panose="05000000000000000000" charset="0"/>
              <a:buChar char="q"/>
            </a:pPr>
            <a:r>
              <a:rPr lang="en-IN" altLang="en-US"/>
              <a:t>Here on observing the transfer function </a:t>
            </a:r>
            <a:endParaRPr lang="en-IN" altLang="en-US"/>
          </a:p>
          <a:p>
            <a:pPr indent="0">
              <a:buFont typeface="Wingdings" panose="05000000000000000000" charset="0"/>
              <a:buNone/>
            </a:pPr>
            <a:r>
              <a:rPr lang="en-IN" altLang="en-US"/>
              <a:t>of charge pump with only a single </a:t>
            </a:r>
            <a:endParaRPr lang="en-IN" altLang="en-US"/>
          </a:p>
          <a:p>
            <a:pPr indent="0">
              <a:buFont typeface="Wingdings" panose="05000000000000000000" charset="0"/>
              <a:buNone/>
            </a:pPr>
            <a:r>
              <a:rPr lang="en-IN" altLang="en-US"/>
              <a:t>capacitor it includes a integrator in its T.F</a:t>
            </a:r>
            <a:endParaRPr lang="en-IN" altLang="en-US"/>
          </a:p>
          <a:p>
            <a:pPr marL="285750" indent="-285750">
              <a:buFont typeface="Wingdings" panose="05000000000000000000" charset="0"/>
              <a:buChar char="q"/>
            </a:pPr>
            <a:r>
              <a:rPr lang="en-IN" altLang="en-US"/>
              <a:t>And we know the transfer function of </a:t>
            </a:r>
            <a:endParaRPr lang="en-IN" altLang="en-US"/>
          </a:p>
          <a:p>
            <a:pPr indent="0">
              <a:buFont typeface="Wingdings" panose="05000000000000000000" charset="0"/>
              <a:buNone/>
            </a:pPr>
            <a:r>
              <a:rPr lang="en-IN" altLang="en-US"/>
              <a:t>VCO also had an integrator</a:t>
            </a:r>
            <a:endParaRPr lang="en-IN" altLang="en-US"/>
          </a:p>
          <a:p>
            <a:pPr marL="285750" indent="-285750">
              <a:buFont typeface="Wingdings" panose="05000000000000000000" charset="0"/>
              <a:buChar char="q"/>
            </a:pPr>
            <a:r>
              <a:rPr lang="en-IN" altLang="en-US"/>
              <a:t>so on observing the complete open </a:t>
            </a:r>
            <a:endParaRPr lang="en-IN" altLang="en-US"/>
          </a:p>
          <a:p>
            <a:pPr indent="0">
              <a:buFont typeface="Wingdings" panose="05000000000000000000" charset="0"/>
              <a:buNone/>
            </a:pPr>
            <a:r>
              <a:rPr lang="en-IN" altLang="en-US"/>
              <a:t>loop transfer function we will have S^2  </a:t>
            </a:r>
            <a:endParaRPr lang="en-IN" altLang="en-US"/>
          </a:p>
          <a:p>
            <a:pPr indent="0">
              <a:buFont typeface="Wingdings" panose="05000000000000000000" charset="0"/>
              <a:buNone/>
            </a:pPr>
            <a:r>
              <a:rPr lang="en-IN" altLang="en-US"/>
              <a:t>in its denomination which explicitly says </a:t>
            </a:r>
            <a:endParaRPr lang="en-IN" altLang="en-US"/>
          </a:p>
          <a:p>
            <a:pPr indent="0">
              <a:buFont typeface="Wingdings" panose="05000000000000000000" charset="0"/>
              <a:buNone/>
            </a:pPr>
            <a:r>
              <a:rPr lang="en-IN" altLang="en-US"/>
              <a:t>the presence of oscillations(poles lies on </a:t>
            </a:r>
            <a:endParaRPr lang="en-IN" altLang="en-US"/>
          </a:p>
          <a:p>
            <a:pPr indent="0">
              <a:buFont typeface="Wingdings" panose="05000000000000000000" charset="0"/>
              <a:buNone/>
            </a:pPr>
            <a:r>
              <a:rPr lang="en-IN" altLang="en-US"/>
              <a:t>the y axis)means system is not completly   </a:t>
            </a:r>
            <a:endParaRPr lang="en-IN" altLang="en-US"/>
          </a:p>
          <a:p>
            <a:pPr indent="0">
              <a:buFont typeface="Wingdings" panose="05000000000000000000" charset="0"/>
              <a:buNone/>
            </a:pPr>
            <a:r>
              <a:rPr lang="en-IN" altLang="en-US"/>
              <a:t>stable so in order to improve the stability </a:t>
            </a:r>
            <a:endParaRPr lang="en-IN" altLang="en-US"/>
          </a:p>
          <a:p>
            <a:pPr indent="0">
              <a:buFont typeface="Wingdings" panose="05000000000000000000" charset="0"/>
              <a:buNone/>
            </a:pPr>
            <a:r>
              <a:rPr lang="en-IN" altLang="en-US"/>
              <a:t>of the system we are placing the Series </a:t>
            </a:r>
            <a:endParaRPr lang="en-IN" altLang="en-US"/>
          </a:p>
          <a:p>
            <a:pPr indent="0">
              <a:buFont typeface="Wingdings" panose="05000000000000000000" charset="0"/>
              <a:buNone/>
            </a:pPr>
            <a:r>
              <a:rPr lang="en-IN" altLang="en-US"/>
              <a:t>RC combination at the </a:t>
            </a:r>
            <a:endParaRPr lang="en-IN" altLang="en-US"/>
          </a:p>
          <a:p>
            <a:pPr marL="285750" indent="-285750">
              <a:buFont typeface="Wingdings" panose="05000000000000000000" charset="0"/>
              <a:buChar char="q"/>
            </a:pPr>
            <a:r>
              <a:rPr lang="en-IN" altLang="en-US"/>
              <a:t>The Cx value should be =C/10 to </a:t>
            </a:r>
            <a:endParaRPr lang="en-IN" altLang="en-US"/>
          </a:p>
          <a:p>
            <a:pPr indent="0">
              <a:buFont typeface="Wingdings" panose="05000000000000000000" charset="0"/>
              <a:buNone/>
            </a:pPr>
            <a:r>
              <a:rPr lang="en-IN" altLang="en-US"/>
              <a:t>achieve the higher stability.</a:t>
            </a:r>
            <a:endParaRPr lang="en-IN" altLang="en-US"/>
          </a:p>
        </p:txBody>
      </p:sp>
      <p:pic>
        <p:nvPicPr>
          <p:cNvPr id="10" name="Content Placeholder 9" descr="WhatsApp Image 2021-08-02 at 14.49.30"/>
          <p:cNvPicPr>
            <a:picLocks noChangeAspect="1"/>
          </p:cNvPicPr>
          <p:nvPr>
            <p:ph idx="1"/>
          </p:nvPr>
        </p:nvPicPr>
        <p:blipFill>
          <a:blip r:embed="rId1"/>
          <a:stretch>
            <a:fillRect/>
          </a:stretch>
        </p:blipFill>
        <p:spPr>
          <a:xfrm>
            <a:off x="114300" y="189865"/>
            <a:ext cx="3828415" cy="6439535"/>
          </a:xfrm>
          <a:prstGeom prst="rect">
            <a:avLst/>
          </a:prstGeom>
        </p:spPr>
      </p:pic>
      <p:pic>
        <p:nvPicPr>
          <p:cNvPr id="14" name="Picture 13" descr="WhatsApp Image 2021-08-02 at 14.49.44"/>
          <p:cNvPicPr>
            <a:picLocks noChangeAspect="1"/>
          </p:cNvPicPr>
          <p:nvPr/>
        </p:nvPicPr>
        <p:blipFill>
          <a:blip r:embed="rId2"/>
          <a:stretch>
            <a:fillRect/>
          </a:stretch>
        </p:blipFill>
        <p:spPr>
          <a:xfrm>
            <a:off x="4098290" y="190500"/>
            <a:ext cx="3734435" cy="64382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8054975" y="3855720"/>
            <a:ext cx="3683000" cy="2807335"/>
          </a:xfrm>
          <a:prstGeom prst="rect">
            <a:avLst/>
          </a:prstGeom>
        </p:spPr>
      </p:pic>
      <p:sp>
        <p:nvSpPr>
          <p:cNvPr id="8" name="Oval 7"/>
          <p:cNvSpPr/>
          <p:nvPr/>
        </p:nvSpPr>
        <p:spPr>
          <a:xfrm>
            <a:off x="8778875" y="5771515"/>
            <a:ext cx="2089785" cy="882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8625840" y="3855720"/>
            <a:ext cx="2089785" cy="882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63500" y="274955"/>
            <a:ext cx="12128500" cy="1143000"/>
          </a:xfrm>
        </p:spPr>
        <p:txBody>
          <a:bodyPr/>
          <a:p>
            <a:r>
              <a:rPr lang="en-IN" altLang="en-US"/>
              <a:t>VOLTAGE CONTROLLED OSCILLATOR(VCO)</a:t>
            </a:r>
            <a:endParaRPr lang="en-IN" altLang="en-US"/>
          </a:p>
        </p:txBody>
      </p:sp>
      <p:pic>
        <p:nvPicPr>
          <p:cNvPr id="4" name="Content Placeholder 3"/>
          <p:cNvPicPr>
            <a:picLocks noChangeAspect="1"/>
          </p:cNvPicPr>
          <p:nvPr>
            <p:ph idx="1"/>
          </p:nvPr>
        </p:nvPicPr>
        <p:blipFill>
          <a:blip r:embed="rId2"/>
          <a:stretch>
            <a:fillRect/>
          </a:stretch>
        </p:blipFill>
        <p:spPr>
          <a:xfrm>
            <a:off x="226060" y="1417955"/>
            <a:ext cx="5057775" cy="4391025"/>
          </a:xfrm>
          <a:prstGeom prst="rect">
            <a:avLst/>
          </a:prstGeom>
        </p:spPr>
      </p:pic>
      <p:sp>
        <p:nvSpPr>
          <p:cNvPr id="5" name="Text Box 4"/>
          <p:cNvSpPr txBox="1"/>
          <p:nvPr/>
        </p:nvSpPr>
        <p:spPr>
          <a:xfrm>
            <a:off x="1946275" y="5808980"/>
            <a:ext cx="1808480" cy="368300"/>
          </a:xfrm>
          <a:prstGeom prst="rect">
            <a:avLst/>
          </a:prstGeom>
          <a:noFill/>
        </p:spPr>
        <p:txBody>
          <a:bodyPr wrap="none" rtlCol="0">
            <a:spAutoFit/>
          </a:bodyPr>
          <a:p>
            <a:r>
              <a:rPr lang="en-IN" altLang="en-US" b="1" u="sng"/>
              <a:t>Ring Oscillator</a:t>
            </a:r>
            <a:endParaRPr lang="en-IN" altLang="en-US" b="1" u="sng"/>
          </a:p>
        </p:txBody>
      </p:sp>
      <p:sp>
        <p:nvSpPr>
          <p:cNvPr id="6" name="Text Box 5"/>
          <p:cNvSpPr txBox="1"/>
          <p:nvPr/>
        </p:nvSpPr>
        <p:spPr>
          <a:xfrm>
            <a:off x="5283835" y="1417955"/>
            <a:ext cx="6158230" cy="2584450"/>
          </a:xfrm>
          <a:prstGeom prst="rect">
            <a:avLst/>
          </a:prstGeom>
          <a:noFill/>
        </p:spPr>
        <p:txBody>
          <a:bodyPr wrap="none" rtlCol="0">
            <a:spAutoFit/>
          </a:bodyPr>
          <a:p>
            <a:pPr marL="285750" indent="-285750">
              <a:buFont typeface="Wingdings" panose="05000000000000000000" charset="0"/>
              <a:buChar char="q"/>
            </a:pPr>
            <a:r>
              <a:rPr lang="en-IN" altLang="en-US"/>
              <a:t>The time period of the ring oscillator with 3 inverters </a:t>
            </a:r>
            <a:endParaRPr lang="en-IN" altLang="en-US"/>
          </a:p>
          <a:p>
            <a:r>
              <a:rPr lang="en-IN" altLang="en-US"/>
              <a:t>is 6(delay of inverter)</a:t>
            </a:r>
            <a:endParaRPr lang="en-IN" altLang="en-US"/>
          </a:p>
          <a:p>
            <a:pPr marL="285750" indent="-285750">
              <a:buFont typeface="Wingdings" panose="05000000000000000000" charset="0"/>
              <a:buChar char="q"/>
            </a:pPr>
            <a:r>
              <a:rPr lang="en-IN" altLang="en-US"/>
              <a:t>By using the starving mechanism we are generating the </a:t>
            </a:r>
            <a:endParaRPr lang="en-IN" altLang="en-US"/>
          </a:p>
          <a:p>
            <a:r>
              <a:rPr lang="en-IN" altLang="en-US"/>
              <a:t>output frequency </a:t>
            </a:r>
            <a:endParaRPr lang="en-IN" altLang="en-US"/>
          </a:p>
          <a:p>
            <a:pPr marL="285750" indent="-285750">
              <a:buFont typeface="Wingdings" panose="05000000000000000000" charset="0"/>
              <a:buChar char="q"/>
            </a:pPr>
            <a:r>
              <a:rPr lang="en-IN" altLang="en-US"/>
              <a:t>Initially the charge pump voltage is used to control the</a:t>
            </a:r>
            <a:endParaRPr lang="en-IN" altLang="en-US"/>
          </a:p>
          <a:p>
            <a:r>
              <a:rPr lang="en-IN" altLang="en-US"/>
              <a:t>current through the curent mirrors as the Ring oscillator </a:t>
            </a:r>
            <a:endParaRPr lang="en-IN" altLang="en-US"/>
          </a:p>
          <a:p>
            <a:r>
              <a:rPr lang="en-IN" altLang="en-US"/>
              <a:t>is connected in the series circuit of the current mirror, the</a:t>
            </a:r>
            <a:endParaRPr lang="en-IN" altLang="en-US"/>
          </a:p>
          <a:p>
            <a:r>
              <a:rPr lang="en-IN" altLang="en-US"/>
              <a:t>current through the ring oscillator determines the outout</a:t>
            </a:r>
            <a:endParaRPr lang="en-IN" altLang="en-US"/>
          </a:p>
          <a:p>
            <a:r>
              <a:rPr lang="en-IN" altLang="en-US"/>
              <a:t>generated frequency</a:t>
            </a:r>
            <a:endParaRPr lang="en-IN" altLang="en-US"/>
          </a:p>
        </p:txBody>
      </p:sp>
      <p:sp>
        <p:nvSpPr>
          <p:cNvPr id="10" name="Text Box 9"/>
          <p:cNvSpPr txBox="1"/>
          <p:nvPr/>
        </p:nvSpPr>
        <p:spPr>
          <a:xfrm>
            <a:off x="10751820" y="3912870"/>
            <a:ext cx="1440180" cy="645160"/>
          </a:xfrm>
          <a:prstGeom prst="rect">
            <a:avLst/>
          </a:prstGeom>
          <a:noFill/>
        </p:spPr>
        <p:txBody>
          <a:bodyPr wrap="none" rtlCol="0">
            <a:spAutoFit/>
          </a:bodyPr>
          <a:p>
            <a:r>
              <a:rPr lang="en-IN" altLang="en-US">
                <a:solidFill>
                  <a:srgbClr val="FF0000"/>
                </a:solidFill>
              </a:rPr>
              <a:t>current </a:t>
            </a:r>
            <a:endParaRPr lang="en-IN" altLang="en-US">
              <a:solidFill>
                <a:srgbClr val="FF0000"/>
              </a:solidFill>
            </a:endParaRPr>
          </a:p>
          <a:p>
            <a:r>
              <a:rPr lang="en-IN" altLang="en-US">
                <a:solidFill>
                  <a:srgbClr val="FF0000"/>
                </a:solidFill>
              </a:rPr>
              <a:t>mirror circuit</a:t>
            </a:r>
            <a:endParaRPr lang="en-IN" altLang="en-US">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1271588"/>
            <a:ext cx="10972800" cy="1143000"/>
          </a:xfrm>
        </p:spPr>
        <p:txBody>
          <a:bodyPr/>
          <a:p>
            <a:r>
              <a:rPr lang="en-IN" altLang="en-US"/>
              <a:t>Important definations related to PLL:</a:t>
            </a:r>
            <a:endParaRPr lang="en-IN" altLang="en-US"/>
          </a:p>
        </p:txBody>
      </p:sp>
      <p:sp>
        <p:nvSpPr>
          <p:cNvPr id="3" name="Content Placeholder 2"/>
          <p:cNvSpPr>
            <a:spLocks noGrp="1"/>
          </p:cNvSpPr>
          <p:nvPr>
            <p:ph idx="1"/>
          </p:nvPr>
        </p:nvSpPr>
        <p:spPr>
          <a:xfrm>
            <a:off x="609600" y="2750185"/>
            <a:ext cx="10972800" cy="2542540"/>
          </a:xfrm>
        </p:spPr>
        <p:txBody>
          <a:bodyPr/>
          <a:p>
            <a:pPr>
              <a:buFont typeface="Wingdings" panose="05000000000000000000" charset="0"/>
              <a:buChar char="q"/>
            </a:pPr>
            <a:r>
              <a:rPr lang="en-IN" altLang="en-US" sz="1800"/>
              <a:t>Lock in range: once the PLL is locked, it can track the frequency change in the incoming signals. the range of frequencies over which the PLL can maintain the lock with incoming signal is called the lock-in range</a:t>
            </a:r>
            <a:endParaRPr lang="en-IN" altLang="en-US" sz="1800"/>
          </a:p>
          <a:p>
            <a:pPr>
              <a:buFont typeface="Wingdings" panose="05000000000000000000" charset="0"/>
              <a:buChar char="q"/>
            </a:pPr>
            <a:r>
              <a:rPr lang="en-IN" altLang="en-US" sz="1800"/>
              <a:t>Capture range: the frequency range the PLL is able to lock-in from an unlocked state is called capture range</a:t>
            </a:r>
            <a:endParaRPr lang="en-IN" altLang="en-US" sz="1800"/>
          </a:p>
          <a:p>
            <a:pPr>
              <a:buFont typeface="Wingdings" panose="05000000000000000000" charset="0"/>
              <a:buChar char="q"/>
            </a:pPr>
            <a:r>
              <a:rPr lang="en-IN" altLang="en-US" sz="1800"/>
              <a:t>Settling time: The time taken to attain the lock state from an unlocked state</a:t>
            </a:r>
            <a:endParaRPr lang="en-IN" altLang="en-US" sz="1800"/>
          </a:p>
          <a:p>
            <a:pPr>
              <a:buFont typeface="Wingdings" panose="05000000000000000000" charset="0"/>
              <a:buChar char="q"/>
            </a:pPr>
            <a:endParaRPr lang="en-IN" altLang="en-US" sz="1800"/>
          </a:p>
          <a:p>
            <a:pPr marL="0" indent="0">
              <a:buFont typeface="Wingdings" panose="05000000000000000000" charset="0"/>
              <a:buNone/>
            </a:pPr>
            <a:endParaRPr lang="en-IN" altLang="en-US" sz="180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14020</Words>
  <Application>WPS Presentation</Application>
  <PresentationFormat>Widescreen</PresentationFormat>
  <Paragraphs>462</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SimSun</vt:lpstr>
      <vt:lpstr>Wingdings</vt:lpstr>
      <vt:lpstr>Calibri Light</vt:lpstr>
      <vt:lpstr>Calibri</vt:lpstr>
      <vt:lpstr>Microsoft YaHei</vt:lpstr>
      <vt:lpstr>Arial Unicode MS</vt:lpstr>
      <vt:lpstr>Wingdings</vt:lpstr>
      <vt:lpstr>Cambria Math</vt:lpstr>
      <vt:lpstr>Default Design</vt:lpstr>
      <vt:lpstr>PowerPoint 演示文稿</vt:lpstr>
      <vt:lpstr>PowerPoint 演示文稿</vt:lpstr>
      <vt:lpstr>PLL components:</vt:lpstr>
      <vt:lpstr>PowerPoint 演示文稿</vt:lpstr>
      <vt:lpstr>PowerPoint 演示文稿</vt:lpstr>
      <vt:lpstr>PowerPoint 演示文稿</vt:lpstr>
      <vt:lpstr>PowerPoint 演示文稿</vt:lpstr>
      <vt:lpstr>VOLTAGE CONTROLLED OSCILLATOR(VCO)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combining all the circuits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two day work shop on designing the phase locked loop using  sky130nm -techology</dc:title>
  <dc:creator/>
  <cp:lastModifiedBy>ajith</cp:lastModifiedBy>
  <cp:revision>1</cp:revision>
  <dcterms:created xsi:type="dcterms:W3CDTF">2021-08-02T16:05:24Z</dcterms:created>
  <dcterms:modified xsi:type="dcterms:W3CDTF">2021-08-02T16:05:24Z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